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2dc9e66492459b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a74c61986af54947"/>
    <p:sldId id="257" r:id="R3919c988dab8480a"/>
    <p:sldId id="258" r:id="Rcb30add6efb04f9e"/>
    <p:sldId id="259" r:id="Rde81e486a0564188"/>
    <p:sldId id="260" r:id="R318992ed67c54589"/>
    <p:sldId id="261" r:id="R850dc183a6f844d9"/>
    <p:sldId id="262" r:id="R5513c9fa5be44ce7"/>
    <p:sldId id="263" r:id="R68f89eebf05c45d6"/>
    <p:sldId id="264" r:id="R4310dc0da19542c3"/>
    <p:sldId id="265" r:id="R22555ad92a4347c2"/>
    <p:sldId id="266" r:id="Raed12fd5464a4d43"/>
    <p:sldId id="267" r:id="R97e3f338670b4e27"/>
    <p:sldId id="268" r:id="Rcc88c37d441343c2"/>
    <p:sldId id="269" r:id="Ref6bdbf8ff9745eb"/>
    <p:sldId id="270" r:id="Rdbbafbf4482d4233"/>
    <p:sldId id="271" r:id="R1f81f0a7027348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a74c61986af54947" /><Relationship Type="http://schemas.openxmlformats.org/officeDocument/2006/relationships/slide" Target="/ppt/slides/slide2.xml" Id="R3919c988dab8480a" /><Relationship Type="http://schemas.openxmlformats.org/officeDocument/2006/relationships/slide" Target="/ppt/slides/slide3.xml" Id="Rcb30add6efb04f9e" /><Relationship Type="http://schemas.openxmlformats.org/officeDocument/2006/relationships/slide" Target="/ppt/slides/slide4.xml" Id="Rde81e486a0564188" /><Relationship Type="http://schemas.openxmlformats.org/officeDocument/2006/relationships/slide" Target="/ppt/slides/slide5.xml" Id="R318992ed67c54589" /><Relationship Type="http://schemas.openxmlformats.org/officeDocument/2006/relationships/slide" Target="/ppt/slides/slide6.xml" Id="R850dc183a6f844d9" /><Relationship Type="http://schemas.openxmlformats.org/officeDocument/2006/relationships/slide" Target="/ppt/slides/slide7.xml" Id="R5513c9fa5be44ce7" /><Relationship Type="http://schemas.openxmlformats.org/officeDocument/2006/relationships/slide" Target="/ppt/slides/slide8.xml" Id="R68f89eebf05c45d6" /><Relationship Type="http://schemas.openxmlformats.org/officeDocument/2006/relationships/slide" Target="/ppt/slides/slide9.xml" Id="R4310dc0da19542c3" /><Relationship Type="http://schemas.openxmlformats.org/officeDocument/2006/relationships/slide" Target="/ppt/slides/slide10.xml" Id="R22555ad92a4347c2" /><Relationship Type="http://schemas.openxmlformats.org/officeDocument/2006/relationships/slide" Target="/ppt/slides/slide11.xml" Id="Raed12fd5464a4d43" /><Relationship Type="http://schemas.openxmlformats.org/officeDocument/2006/relationships/slide" Target="/ppt/slides/slide12.xml" Id="R97e3f338670b4e27" /><Relationship Type="http://schemas.openxmlformats.org/officeDocument/2006/relationships/slide" Target="/ppt/slides/slide13.xml" Id="Rcc88c37d441343c2" /><Relationship Type="http://schemas.openxmlformats.org/officeDocument/2006/relationships/slide" Target="/ppt/slides/slide14.xml" Id="Ref6bdbf8ff9745eb" /><Relationship Type="http://schemas.openxmlformats.org/officeDocument/2006/relationships/slide" Target="/ppt/slides/slide15.xml" Id="Rdbbafbf4482d4233" /><Relationship Type="http://schemas.openxmlformats.org/officeDocument/2006/relationships/slide" Target="/ppt/slides/slide16.xml" Id="R1f81f0a7027348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40cbedc0f47a7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c6316833e947c7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84439608eb42b2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6f25fe5bbd420f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89bbb713443e9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07c030542df94f02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60a52e6e0462e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2b68a32da4b0c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fc809a3954a5a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af4475a8d4d4c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b64b7f03d43bd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292c8cc4341e1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062e436f14762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1bf9d31de44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5637e73974a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deb53cc7f44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1c3a0c0a14a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a737e84ab4e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ecb5d38f94c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361480d324cb7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af9a1ea5140ab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1cbc93252421f" /></Relationships>
</file>

<file path=ppt/slides/slide1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VibeCoding vs AI Native Git</a:t>
            </a:r>
          </a:p>
        </p:txBody>
      </p:sp>
      <p:sp>
        <p:nvSpPr>
          <p:cNvPr id="10000" name="TextBox 2"/>
          <p:cNvSpPr/>
          <p:nvPr/>
        </p:nvSpPr>
        <p:spPr>
          <a:xfrm xmlns:a="http://schemas.openxmlformats.org/drawingml/2006/main">
            <a:off x="720000" y="3240000"/>
            <a:ext cx="1080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800">
                <a:solidFill>
                  <a:srgbClr val="94A3B8"/>
                </a:solidFill>
                <a:latin typeface="Microsoft"/>
                <a:ea typeface="Microsoft"/>
              </a:rPr>
              <a:t>从 AI 的保姆，到 AI 的甲方</a:t>
            </a:r>
          </a:p>
        </p:txBody>
      </p:sp>
      <p:sp>
        <p:nvSpPr>
          <p:cNvPr id="10001" name="TextBox 3"/>
          <p:cNvSpPr/>
          <p:nvPr/>
        </p:nvSpPr>
        <p:spPr>
          <a:xfrm xmlns:a="http://schemas.openxmlformats.org/drawingml/2006/main">
            <a:off x="720000" y="4680000"/>
            <a:ext cx="1080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64748B"/>
                </a:solidFill>
                <a:latin typeface="Microsoft"/>
                <a:ea typeface="Microsoft"/>
              </a:rPr>
              <a:t>CNB NPC · AI Native Git 理念解读</a:t>
            </a:r>
          </a:p>
        </p:txBody>
      </p:sp>
    </p:spTree>
  </p:cSld>
  <p:transition>
    <p:fade/>
  </p:transition>
</p:sld>
</file>

<file path=ppt/slides/slide10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研发团队效率提升：从保姆到甲方</a:t>
            </a:r>
          </a:p>
        </p:txBody>
      </p:sp>
      <p:sp>
        <p:nvSpPr>
          <p:cNvPr id="10034" name="TextBox 2"/>
          <p:cNvSpPr/>
          <p:nvPr/>
        </p:nvSpPr>
        <p:spPr>
          <a:xfrm xmlns:a="http://schemas.openxmlformats.org/drawingml/2006/main">
            <a:off x="540000" y="1440000"/>
            <a:ext cx="50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 b="1">
                <a:solidFill>
                  <a:srgbClr val="EF4444"/>
                </a:solidFill>
                <a:latin typeface="Microsoft"/>
                <a:ea typeface="Microsoft"/>
              </a:rPr>
              <a:t>❌ AI 的保姆（VibeCoding）</a:t>
            </a:r>
          </a:p>
        </p:txBody>
      </p:sp>
      <p:sp>
        <p:nvSpPr>
          <p:cNvPr id="10035" name="TextBox 3"/>
          <p:cNvSpPr/>
          <p:nvPr/>
        </p:nvSpPr>
        <p:spPr>
          <a:xfrm xmlns:a="http://schemas.openxmlformats.org/drawingml/2006/main">
            <a:off x="540000" y="1980000"/>
            <a:ext cx="5040000" cy="288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🔧 手动创建分支、提交、推送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📋 手动复制粘贴上下文给 AI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🔍 手动审查 AI 生成的代码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🛠 手动修复 CI 构建失败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⏰ 守在屏幕前等 AI 干活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🤦 每次对话从头投喂记忆</a:t>
            </a:r>
          </a:p>
        </p:txBody>
      </p:sp>
      <p:sp>
        <p:nvSpPr>
          <p:cNvPr id="10036" name="TextBox 4"/>
          <p:cNvSpPr/>
          <p:nvPr/>
        </p:nvSpPr>
        <p:spPr>
          <a:xfrm xmlns:a="http://schemas.openxmlformats.org/drawingml/2006/main">
            <a:off x="6480000" y="1440000"/>
            <a:ext cx="50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 b="1">
                <a:solidFill>
                  <a:srgbClr val="22C55E"/>
                </a:solidFill>
                <a:latin typeface="Microsoft"/>
                <a:ea typeface="Microsoft"/>
              </a:rPr>
              <a:t>✅ AI 的甲方（AI Native Git + NPC）</a:t>
            </a:r>
          </a:p>
        </p:txBody>
      </p:sp>
      <p:sp>
        <p:nvSpPr>
          <p:cNvPr id="10037" name="TextBox 5"/>
          <p:cNvSpPr/>
          <p:nvPr/>
        </p:nvSpPr>
        <p:spPr>
          <a:xfrm xmlns:a="http://schemas.openxmlformats.org/drawingml/2006/main">
            <a:off x="6480000" y="1980000"/>
            <a:ext cx="5040000" cy="288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💬 Issue 里说一句话需求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🤖 NPC 自动完成全流程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👀 只需 Review 最终 PR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🚀 CI 失败 NPC 自己修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☕ 该喝茶喝茶，该开会开会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🧠 Git 仓库是 NPC 的永久记忆</a:t>
            </a:r>
          </a:p>
        </p:txBody>
      </p:sp>
    </p:spTree>
  </p:cSld>
  <p:transition>
    <p:fade/>
  </p:transition>
</p:sld>
</file>

<file path=ppt/slides/slide11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效率对比：数据说话</a:t>
            </a:r>
          </a:p>
        </p:txBody>
      </p:sp>
      <p:graphicFrame>
        <p:nvGraphicFramePr>
          <p:cNvPr id="10038" name="Table 1"/>
          <p:cNvGraphicFramePr/>
          <p:nvPr/>
        </p:nvGraphicFramePr>
        <p:xfrm>
          <a:off xmlns:a="http://schemas.openxmlformats.org/drawingml/2006/main" x="720000" y="1440000"/>
          <a:ext xmlns:a="http://schemas.openxmlformats.org/drawingml/2006/main" cx="10800000" cy="396000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700000"/>
                <a:gridCol w="2700000"/>
                <a:gridCol w="2700000"/>
                <a:gridCol w="2700000"/>
              </a:tblGrid>
              <a:tr h="660000"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FFFFFF"/>
                          </a:solidFill>
                        </a:rPr>
                        <a:t>工作环节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FFFFFF"/>
                          </a:solidFill>
                        </a:rPr>
                        <a:t>VibeCoding</a:t>
                      </a:r>
                      <a:endParaRPr lang="en-US"/>
                    </a:p>
                  </a:txBody>
                  <a:tcPr>
                    <a:solidFill>
                      <a:srgbClr val="3B1A1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FFFFFF"/>
                          </a:solidFill>
                        </a:rPr>
                        <a:t>AI Native Git + NPC</a:t>
                      </a:r>
                      <a:endParaRPr lang="en-US"/>
                    </a:p>
                  </a:txBody>
                  <a:tcPr>
                    <a:solidFill>
                      <a:srgbClr val="1A3B1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FFFFFF"/>
                          </a:solidFill>
                        </a:rPr>
                        <a:t>效率提升</a:t>
                      </a:r>
                      <a:endParaRPr lang="en-US"/>
                    </a:p>
                  </a:txBody>
                  <a:tcPr>
                    <a:solidFill>
                      <a:srgbClr val="2D1A4E"/>
                    </a:solidFill>
                  </a:tcPr>
                </a:tc>
              </a:tr>
              <a:tr h="66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FFFFFF"/>
                          </a:solidFill>
                        </a:rPr>
                        <a:t>分支与代码管理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94A3B8"/>
                          </a:solidFill>
                        </a:rPr>
                        <a:t>手动 checkout/commit/push\n~10 分钟/次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22C55E"/>
                          </a:solidFill>
                        </a:rPr>
                        <a:t>NPC 全自动\n0 分钟人工干预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F59E0B"/>
                          </a:solidFill>
                        </a:rPr>
                        <a:t>省 100%</a:t>
                      </a:r>
                      <a:endParaRPr lang="en-US"/>
                    </a:p>
                  </a:txBody>
                  <a:tcPr/>
                </a:tc>
              </a:tr>
              <a:tr h="66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FFFFFF"/>
                          </a:solidFill>
                        </a:rPr>
                        <a:t>上下文投喂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94A3B8"/>
                          </a:solidFill>
                        </a:rPr>
                        <a:t>手动复制粘贴多文件\n~15 分钟/次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22C55E"/>
                          </a:solidFill>
                        </a:rPr>
                        <a:t>NPC 自动读取仓库\n~0 分钟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F59E0B"/>
                          </a:solidFill>
                        </a:rPr>
                        <a:t>省 100%</a:t>
                      </a:r>
                      <a:endParaRPr lang="en-US"/>
                    </a:p>
                  </a:txBody>
                  <a:tcPr/>
                </a:tc>
              </a:tr>
              <a:tr h="66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FFFFFF"/>
                          </a:solidFill>
                        </a:rPr>
                        <a:t>CI 故障修复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94A3B8"/>
                          </a:solidFill>
                        </a:rPr>
                        <a:t>人工看日志、定位、修复\n~30 分钟/次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22C55E"/>
                          </a:solidFill>
                        </a:rPr>
                        <a:t>NPC 自动诊断修复\n~5 分钟确认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F59E0B"/>
                          </a:solidFill>
                        </a:rPr>
                        <a:t>省 80%+</a:t>
                      </a:r>
                      <a:endParaRPr lang="en-US"/>
                    </a:p>
                  </a:txBody>
                  <a:tcPr/>
                </a:tc>
              </a:tr>
              <a:tr h="66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FFFFFF"/>
                          </a:solidFill>
                        </a:rPr>
                        <a:t>Review 迭代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94A3B8"/>
                          </a:solidFill>
                        </a:rPr>
                        <a:t>手动改代码、重新提交\n~20 分钟/轮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22C55E"/>
                          </a:solidFill>
                        </a:rPr>
                        <a:t>NPC 根据反馈自动迭代\n~2 分钟确认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F59E0B"/>
                          </a:solidFill>
                        </a:rPr>
                        <a:t>省 90%+</a:t>
                      </a:r>
                      <a:endParaRPr lang="en-US"/>
                    </a:p>
                  </a:txBody>
                  <a:tcPr/>
                </a:tc>
              </a:tr>
              <a:tr h="66000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FFFFFF"/>
                          </a:solidFill>
                        </a:rPr>
                        <a:t>单个任务全流程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94A3B8"/>
                          </a:solidFill>
                        </a:rPr>
                        <a:t>~2-4 小时人工深度参与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22C55E"/>
                          </a:solidFill>
                        </a:rPr>
                        <a:t>~5 分钟提需求 + Review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F59E0B"/>
                          </a:solidFill>
                        </a:rPr>
                        <a:t>省 95%+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transition>
    <p:fade/>
  </p:transition>
</p:sld>
</file>

<file path=ppt/slides/slide12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NPC 能力全景：一个能干的 AI 协作者</a:t>
            </a:r>
          </a:p>
        </p:txBody>
      </p:sp>
      <p:sp>
        <p:nvSpPr>
          <p:cNvPr id="10039" name="TextBox 2"/>
          <p:cNvSpPr/>
          <p:nvPr/>
        </p:nvSpPr>
        <p:spPr>
          <a:xfrm xmlns:a="http://schemas.openxmlformats.org/drawingml/2006/main">
            <a:off x="540000" y="1440000"/>
            <a:ext cx="3420000" cy="12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Issue 智能响应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@它就干活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自动理解上下文</a:t>
            </a:r>
          </a:p>
        </p:txBody>
      </p:sp>
      <p:sp>
        <p:nvSpPr>
          <p:cNvPr id="10040" name="TextBox 3"/>
          <p:cNvSpPr/>
          <p:nvPr/>
        </p:nvSpPr>
        <p:spPr>
          <a:xfrm xmlns:a="http://schemas.openxmlformats.org/drawingml/2006/main">
            <a:off x="4320000" y="1440000"/>
            <a:ext cx="3420000" cy="12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代码编写与修改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自动建分支写代码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推送到远端</a:t>
            </a:r>
          </a:p>
        </p:txBody>
      </p:sp>
      <p:sp>
        <p:nvSpPr>
          <p:cNvPr id="10041" name="TextBox 4"/>
          <p:cNvSpPr/>
          <p:nvPr/>
        </p:nvSpPr>
        <p:spPr>
          <a:xfrm xmlns:a="http://schemas.openxmlformats.org/drawingml/2006/main">
            <a:off x="8100000" y="1440000"/>
            <a:ext cx="3420000" cy="12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PR 自动创建</a:t>
            </a:r>
          </a:p>
        </p:txBody>
      </p:sp>
      <p:sp>
        <p:nvSpPr>
          <p:cNvPr id="10042" name="TextBox 5"/>
          <p:cNvSpPr/>
          <p:nvPr/>
        </p:nvSpPr>
        <p:spPr>
          <a:xfrm xmlns:a="http://schemas.openxmlformats.org/drawingml/2006/main">
            <a:off x="540000" y="3060000"/>
            <a:ext cx="3420000" cy="12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CI 自动修复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构建失败？自己看日志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自己改，直到通过</a:t>
            </a:r>
          </a:p>
        </p:txBody>
      </p:sp>
      <p:sp>
        <p:nvSpPr>
          <p:cNvPr id="10043" name="TextBox 6"/>
          <p:cNvSpPr/>
          <p:nvPr/>
        </p:nvSpPr>
        <p:spPr>
          <a:xfrm xmlns:a="http://schemas.openxmlformats.org/drawingml/2006/main">
            <a:off x="4320000" y="3060000"/>
            <a:ext cx="3420000" cy="12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Review 自动迭代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根据反馈自动改代码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多轮迭代不烦</a:t>
            </a:r>
          </a:p>
        </p:txBody>
      </p:sp>
      <p:sp>
        <p:nvSpPr>
          <p:cNvPr id="10044" name="TextBox 7"/>
          <p:cNvSpPr/>
          <p:nvPr/>
        </p:nvSpPr>
        <p:spPr>
          <a:xfrm xmlns:a="http://schemas.openxmlformats.org/drawingml/2006/main">
            <a:off x="8100000" y="3060000"/>
            <a:ext cx="3420000" cy="12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自定义 NPC 生态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名字、风格、运行时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可编程可分享可组合</a:t>
            </a:r>
          </a:p>
        </p:txBody>
      </p:sp>
    </p:spTree>
  </p:cSld>
  <p:transition>
    <p:fade/>
  </p:transition>
</p:sld>
</file>

<file path=ppt/slides/slide13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NPC 全闭环工作流</a:t>
            </a:r>
          </a:p>
        </p:txBody>
      </p:sp>
      <p:sp>
        <p:nvSpPr>
          <p:cNvPr id="10045" name="TextBox 2"/>
          <p:cNvSpPr/>
          <p:nvPr/>
        </p:nvSpPr>
        <p:spPr>
          <a:xfrm xmlns:a="http://schemas.openxmlformats.org/drawingml/2006/main">
            <a:off x="180000" y="1800000"/>
            <a:ext cx="1980000" cy="18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📋 Issue</a:t>
            </a:r>
          </a:p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说一句话</a:t>
            </a:r>
          </a:p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提需求</a:t>
            </a:r>
          </a:p>
        </p:txBody>
      </p:sp>
      <p:sp>
        <p:nvSpPr>
          <p:cNvPr id="10046" name="TextBox 3"/>
          <p:cNvSpPr/>
          <p:nvPr/>
        </p:nvSpPr>
        <p:spPr>
          <a:xfrm xmlns:a="http://schemas.openxmlformats.org/drawingml/2006/main">
            <a:off x="2160000" y="2340000"/>
            <a:ext cx="54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3000">
                <a:solidFill>
                  <a:srgbClr val="F59E0B"/>
                </a:solidFill>
                <a:latin typeface="Microsoft"/>
                <a:ea typeface="Microsoft"/>
              </a:rPr>
              <a:t>→</a:t>
            </a:r>
          </a:p>
        </p:txBody>
      </p:sp>
      <p:sp>
        <p:nvSpPr>
          <p:cNvPr id="10047" name="TextBox 4"/>
          <p:cNvSpPr/>
          <p:nvPr/>
        </p:nvSpPr>
        <p:spPr>
          <a:xfrm xmlns:a="http://schemas.openxmlformats.org/drawingml/2006/main">
            <a:off x="2700000" y="1800000"/>
            <a:ext cx="1980000" cy="18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🤖 NPC</a:t>
            </a:r>
          </a:p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自动理解</a:t>
            </a:r>
          </a:p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读取仓库上下文</a:t>
            </a:r>
          </a:p>
        </p:txBody>
      </p:sp>
      <p:sp>
        <p:nvSpPr>
          <p:cNvPr id="10048" name="TextBox 5"/>
          <p:cNvSpPr/>
          <p:nvPr/>
        </p:nvSpPr>
        <p:spPr>
          <a:xfrm xmlns:a="http://schemas.openxmlformats.org/drawingml/2006/main">
            <a:off x="4680000" y="2340000"/>
            <a:ext cx="54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3000">
                <a:solidFill>
                  <a:srgbClr val="F59E0B"/>
                </a:solidFill>
                <a:latin typeface="Microsoft"/>
                <a:ea typeface="Microsoft"/>
              </a:rPr>
              <a:t>→</a:t>
            </a:r>
          </a:p>
        </p:txBody>
      </p:sp>
      <p:sp>
        <p:nvSpPr>
          <p:cNvPr id="10049" name="TextBox 6"/>
          <p:cNvSpPr/>
          <p:nvPr/>
        </p:nvSpPr>
        <p:spPr>
          <a:xfrm xmlns:a="http://schemas.openxmlformats.org/drawingml/2006/main">
            <a:off x="5220000" y="1800000"/>
            <a:ext cx="1980000" cy="18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💻 写代码</a:t>
            </a:r>
          </a:p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建分支</a:t>
            </a:r>
          </a:p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提交推送</a:t>
            </a:r>
          </a:p>
        </p:txBody>
      </p:sp>
      <p:sp>
        <p:nvSpPr>
          <p:cNvPr id="10050" name="TextBox 7"/>
          <p:cNvSpPr/>
          <p:nvPr/>
        </p:nvSpPr>
        <p:spPr>
          <a:xfrm xmlns:a="http://schemas.openxmlformats.org/drawingml/2006/main">
            <a:off x="7200000" y="2340000"/>
            <a:ext cx="54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3000">
                <a:solidFill>
                  <a:srgbClr val="F59E0B"/>
                </a:solidFill>
                <a:latin typeface="Microsoft"/>
                <a:ea typeface="Microsoft"/>
              </a:rPr>
              <a:t>→</a:t>
            </a:r>
          </a:p>
        </p:txBody>
      </p:sp>
      <p:sp>
        <p:nvSpPr>
          <p:cNvPr id="10051" name="TextBox 8"/>
          <p:cNvSpPr/>
          <p:nvPr/>
        </p:nvSpPr>
        <p:spPr>
          <a:xfrm xmlns:a="http://schemas.openxmlformats.org/drawingml/2006/main">
            <a:off x="7740000" y="1800000"/>
            <a:ext cx="1980000" cy="18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🔀 PR</a:t>
            </a:r>
          </a:p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自动创建</a:t>
            </a:r>
          </a:p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等待 Review</a:t>
            </a:r>
          </a:p>
        </p:txBody>
      </p:sp>
      <p:sp>
        <p:nvSpPr>
          <p:cNvPr id="10052" name="TextBox 9"/>
          <p:cNvSpPr/>
          <p:nvPr/>
        </p:nvSpPr>
        <p:spPr>
          <a:xfrm xmlns:a="http://schemas.openxmlformats.org/drawingml/2006/main">
            <a:off x="9720000" y="2340000"/>
            <a:ext cx="54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3000">
                <a:solidFill>
                  <a:srgbClr val="F59E0B"/>
                </a:solidFill>
                <a:latin typeface="Microsoft"/>
                <a:ea typeface="Microsoft"/>
              </a:rPr>
              <a:t>→</a:t>
            </a:r>
          </a:p>
        </p:txBody>
      </p:sp>
      <p:sp>
        <p:nvSpPr>
          <p:cNvPr id="10053" name="TextBox 10"/>
          <p:cNvSpPr/>
          <p:nvPr/>
        </p:nvSpPr>
        <p:spPr>
          <a:xfrm xmlns:a="http://schemas.openxmlformats.org/drawingml/2006/main">
            <a:off x="1080000" y="4320000"/>
            <a:ext cx="4320000" cy="9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600">
                <a:solidFill>
                  <a:srgbClr val="38BDF8"/>
                </a:solidFill>
                <a:latin typeface="Microsoft"/>
                <a:ea typeface="Microsoft"/>
              </a:rPr>
              <a:t>🔧 CI 质检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38BDF8"/>
                </a:solidFill>
                <a:latin typeface="Microsoft"/>
                <a:ea typeface="Microsoft"/>
              </a:rPr>
              <a:t>自动运行构建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38BDF8"/>
                </a:solidFill>
                <a:latin typeface="Microsoft"/>
                <a:ea typeface="Microsoft"/>
              </a:rPr>
              <a:t>失败自动修复</a:t>
            </a:r>
          </a:p>
        </p:txBody>
      </p:sp>
      <p:sp>
        <p:nvSpPr>
          <p:cNvPr id="10054" name="TextBox 11"/>
          <p:cNvSpPr/>
          <p:nvPr/>
        </p:nvSpPr>
        <p:spPr>
          <a:xfrm xmlns:a="http://schemas.openxmlformats.org/drawingml/2006/main">
            <a:off x="6480000" y="4320000"/>
            <a:ext cx="4320000" cy="9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93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600">
                <a:solidFill>
                  <a:srgbClr val="38BDF8"/>
                </a:solidFill>
                <a:latin typeface="Microsoft"/>
                <a:ea typeface="Microsoft"/>
              </a:rPr>
              <a:t>📝 Review 反馈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38BDF8"/>
                </a:solidFill>
                <a:latin typeface="Microsoft"/>
                <a:ea typeface="Microsoft"/>
              </a:rPr>
              <a:t>根据意见自动迭代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38BDF8"/>
                </a:solidFill>
                <a:latin typeface="Microsoft"/>
                <a:ea typeface="Microsoft"/>
              </a:rPr>
              <a:t>多轮修改自动完成</a:t>
            </a:r>
          </a:p>
        </p:txBody>
      </p:sp>
    </p:spTree>
  </p:cSld>
  <p:transition>
    <p:fade/>
  </p:transition>
</p:sld>
</file>

<file path=ppt/slides/slide14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Native 的真正含义</a:t>
            </a:r>
          </a:p>
        </p:txBody>
      </p:sp>
      <p:sp>
        <p:nvSpPr>
          <p:cNvPr id="10055" name="TextBox 2"/>
          <p:cNvSpPr/>
          <p:nvPr/>
        </p:nvSpPr>
        <p:spPr>
          <a:xfrm xmlns:a="http://schemas.openxmlformats.org/drawingml/2006/main">
            <a:off x="1440000" y="1620000"/>
            <a:ext cx="9360000" cy="25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3200" b="1">
                <a:solidFill>
                  <a:srgbClr val="38BDF8"/>
                </a:solidFill>
                <a:latin typeface="Microsoft"/>
                <a:ea typeface="Microsoft"/>
              </a:rPr>
              <a:t>Issue 是入口</a:t>
            </a:r>
          </a:p>
          <a:p xmlns:a="http://schemas.openxmlformats.org/drawingml/2006/main">
            <a:pPr algn="ctr"/>
            <a:r>
              <a:rPr lang="en-US" sz="3200" b="1">
                <a:solidFill>
                  <a:srgbClr val="38BDF8"/>
                </a:solidFill>
                <a:latin typeface="Microsoft"/>
                <a:ea typeface="Microsoft"/>
              </a:rPr>
              <a:t>PR 是出口</a:t>
            </a:r>
          </a:p>
          <a:p xmlns:a="http://schemas.openxmlformats.org/drawingml/2006/main">
            <a:pPr algn="ctr"/>
            <a:r>
              <a:rPr lang="en-US" sz="3200" b="1">
                <a:solidFill>
                  <a:srgbClr val="38BDF8"/>
                </a:solidFill>
                <a:latin typeface="Microsoft"/>
                <a:ea typeface="Microsoft"/>
              </a:rPr>
              <a:t>CI 是质检</a:t>
            </a:r>
          </a:p>
          <a:p xmlns:a="http://schemas.openxmlformats.org/drawingml/2006/main">
            <a:pPr algn="ctr"/>
            <a:r>
              <a:rPr lang="en-US" sz="3200" b="1">
                <a:solidFill>
                  <a:srgbClr val="38BDF8"/>
                </a:solidFill>
                <a:latin typeface="Microsoft"/>
                <a:ea typeface="Microsoft"/>
              </a:rPr>
              <a:t>代码库是记忆</a:t>
            </a:r>
          </a:p>
        </p:txBody>
      </p:sp>
      <p:sp>
        <p:nvSpPr>
          <p:cNvPr id="10056" name="TextBox 3"/>
          <p:cNvSpPr/>
          <p:nvPr/>
        </p:nvSpPr>
        <p:spPr>
          <a:xfrm xmlns:a="http://schemas.openxmlformats.org/drawingml/2006/main">
            <a:off x="720000" y="4680000"/>
            <a:ext cx="10800000" cy="108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NPC 在每个环节都是原生参与者，而不是旁观者插嘴。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Copilot 离开了 IDE 就失效了，但 NPC 活在仓库里，7×24 小时待命。</a:t>
            </a:r>
          </a:p>
        </p:txBody>
      </p:sp>
    </p:spTree>
  </p:cSld>
  <p:transition>
    <p:fade/>
  </p:transition>
</p:sld>
</file>

<file path=ppt/slides/slide15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从 VibeCoding 到 AI Native Git</a:t>
            </a:r>
          </a:p>
        </p:txBody>
      </p:sp>
      <p:sp>
        <p:nvSpPr>
          <p:cNvPr id="10057" name="TextBox 2"/>
          <p:cNvSpPr/>
          <p:nvPr/>
        </p:nvSpPr>
        <p:spPr>
          <a:xfrm xmlns:a="http://schemas.openxmlformats.org/drawingml/2006/main">
            <a:off x="720000" y="1620000"/>
            <a:ext cx="10800000" cy="108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600">
                <a:solidFill>
                  <a:srgbClr val="FFFFFF"/>
                </a:solidFill>
                <a:latin typeface="Microsoft"/>
                <a:ea typeface="Microsoft"/>
              </a:rPr>
              <a:t>VibeCoding 是 AI 编程的 1.0</a:t>
            </a:r>
          </a:p>
          <a:p xmlns:a="http://schemas.openxmlformats.org/drawingml/2006/main">
            <a:pPr algn="ctr"/>
            <a:r>
              <a:rPr lang="en-US" sz="2600">
                <a:solidFill>
                  <a:srgbClr val="FFFFFF"/>
                </a:solidFill>
                <a:latin typeface="Microsoft"/>
                <a:ea typeface="Microsoft"/>
              </a:rPr>
              <a:t>AI Native Git 是 AI 编程的 2.0</a:t>
            </a:r>
          </a:p>
        </p:txBody>
      </p:sp>
      <p:sp>
        <p:nvSpPr>
          <p:cNvPr id="10058" name="TextBox 3"/>
          <p:cNvSpPr/>
          <p:nvPr/>
        </p:nvSpPr>
        <p:spPr>
          <a:xfrm xmlns:a="http://schemas.openxmlformats.org/drawingml/2006/main">
            <a:off x="720000" y="2700000"/>
            <a:ext cx="10800000" cy="288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VibeCoding：你围着 AI 转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AI Native Git：AI 围着你转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VibeCoding：你是翻译官、投喂员、保姆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AI Native Git：你是架构师、决策者、甲方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这不是小修小补，这是换赛道。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Git 伟大过。但它属于它的时代已经翻页了。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AI Native Git 不是 Git 的升级，是 Git 的终局。</a:t>
            </a:r>
          </a:p>
        </p:txBody>
      </p:sp>
    </p:spTree>
  </p:cSld>
  <p:transition>
    <p:fade/>
  </p:transition>
</p:sld>
</file>

<file path=ppt/slides/slide16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AI Native Git，启动。</a:t>
            </a:r>
          </a:p>
        </p:txBody>
      </p:sp>
      <p:sp>
        <p:nvSpPr>
          <p:cNvPr id="10059" name="TextBox 2"/>
          <p:cNvSpPr/>
          <p:nvPr/>
        </p:nvSpPr>
        <p:spPr>
          <a:xfrm xmlns:a="http://schemas.openxmlformats.org/drawingml/2006/main">
            <a:off x="720000" y="2880000"/>
            <a:ext cx="108000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>
                <a:solidFill>
                  <a:srgbClr val="38BDF8"/>
                </a:solidFill>
                <a:latin typeface="Microsoft"/>
                <a:ea typeface="Microsoft"/>
              </a:rPr>
              <a:t>CNB NPC</a:t>
            </a:r>
          </a:p>
          <a:p xmlns:a="http://schemas.openxmlformats.org/drawingml/2006/main">
            <a:pPr algn="ctr"/>
            <a:r>
              <a:rPr lang="en-US" sz="2400">
                <a:solidFill>
                  <a:srgbClr val="38BDF8"/>
                </a:solidFill>
                <a:latin typeface="Microsoft"/>
                <a:ea typeface="Microsoft"/>
              </a:rPr>
              <a:t>让研发团队从 AI 的保姆，变成 AI 的甲方</a:t>
            </a:r>
          </a:p>
        </p:txBody>
      </p:sp>
    </p:spTree>
  </p:cSld>
  <p:transition>
    <p:fade/>
  </p:transition>
</p:sld>
</file>

<file path=ppt/slides/slide2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什么是 VibeCoding？</a:t>
            </a:r>
          </a:p>
        </p:txBody>
      </p:sp>
      <p:sp>
        <p:nvSpPr>
          <p:cNvPr id="10002" name="TextBox 2"/>
          <p:cNvSpPr/>
          <p:nvPr/>
        </p:nvSpPr>
        <p:spPr>
          <a:xfrm xmlns:a="http://schemas.openxmlformats.org/drawingml/2006/main">
            <a:off x="720000" y="1440000"/>
            <a:ext cx="10800000" cy="288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>VibeCoding = 凭感觉写代码</a:t>
            </a:r>
          </a:p>
          <a:p xmlns:a="http://schemas.openxmlformats.org/drawingml/2006/main">
            <a:pPr algn="l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l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>开发者用自然语言描述需求，让 AI 在 IDE 里生成代码</a:t>
            </a:r>
          </a:p>
          <a:p xmlns:a="http://schemas.openxmlformats.org/drawingml/2006/main">
            <a:pPr algn="l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>开发者手动复制粘贴上下文、检查代码、修复错误</a:t>
            </a:r>
          </a:p>
          <a:p xmlns:a="http://schemas.openxmlformats.org/drawingml/2006/main">
            <a:pPr algn="l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>核心关键词：Prompt → Generate → Copy → Paste → Fix</a:t>
            </a:r>
          </a:p>
        </p:txBody>
      </p:sp>
      <p:sp>
        <p:nvSpPr>
          <p:cNvPr id="10003" name="TextBox 3"/>
          <p:cNvSpPr/>
          <p:nvPr/>
        </p:nvSpPr>
        <p:spPr>
          <a:xfrm xmlns:a="http://schemas.openxmlformats.org/drawingml/2006/main">
            <a:off x="1080000" y="4680000"/>
            <a:ext cx="1008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i="1">
                <a:solidFill>
                  <a:srgbClr val="F59E0B"/>
                </a:solidFill>
                <a:latin typeface="Microsoft"/>
                <a:ea typeface="Microsoft"/>
              </a:rPr>
              <a:t>\"打开IDE → Ctrl+A → Ctrl+C → 切到AI → Ctrl+V → 心态崩了\"</a:t>
            </a:r>
          </a:p>
        </p:txBody>
      </p:sp>
    </p:spTree>
  </p:cSld>
  <p:transition>
    <p:fade/>
  </p:transition>
</p:sld>
</file>

<file path=ppt/slides/slide3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VibeCoding 的三大痛点</a:t>
            </a:r>
          </a:p>
        </p:txBody>
      </p:sp>
      <p:sp>
        <p:nvSpPr>
          <p:cNvPr id="10004" name="TextBox 2"/>
          <p:cNvSpPr/>
          <p:nvPr/>
        </p:nvSpPr>
        <p:spPr>
          <a:xfrm xmlns:a="http://schemas.openxmlformats.org/drawingml/2006/main">
            <a:off x="540000" y="1440000"/>
            <a:ext cx="342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600" b="1">
                <a:solidFill>
                  <a:srgbClr val="EF4444"/>
                </a:solidFill>
                <a:latin typeface="Microsoft"/>
                <a:ea typeface="Microsoft"/>
              </a:rPr>
              <a:t>🧠 AI 没有记忆</a:t>
            </a:r>
          </a:p>
        </p:txBody>
      </p:sp>
      <p:sp>
        <p:nvSpPr>
          <p:cNvPr id="10005" name="TextBox 3"/>
          <p:cNvSpPr/>
          <p:nvPr/>
        </p:nvSpPr>
        <p:spPr>
          <a:xfrm xmlns:a="http://schemas.openxmlformats.org/drawingml/2006/main">
            <a:off x="540000" y="1980000"/>
            <a:ext cx="34200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每次对话都是空白的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关掉窗口就忘光一切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你成了人肉上下文投喂员</a:t>
            </a:r>
          </a:p>
        </p:txBody>
      </p:sp>
      <p:sp>
        <p:nvSpPr>
          <p:cNvPr id="10006" name="TextBox 4"/>
          <p:cNvSpPr/>
          <p:nvPr/>
        </p:nvSpPr>
        <p:spPr>
          <a:xfrm xmlns:a="http://schemas.openxmlformats.org/drawingml/2006/main">
            <a:off x="4320000" y="1440000"/>
            <a:ext cx="342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600" b="1">
                <a:solidFill>
                  <a:srgbClr val="EF4444"/>
                </a:solidFill>
                <a:latin typeface="Microsoft"/>
                <a:ea typeface="Microsoft"/>
              </a:rPr>
              <a:t>🔧 AI 是外挂</a:t>
            </a:r>
          </a:p>
        </p:txBody>
      </p:sp>
      <p:sp>
        <p:nvSpPr>
          <p:cNvPr id="10007" name="TextBox 5"/>
          <p:cNvSpPr/>
          <p:nvPr/>
        </p:nvSpPr>
        <p:spPr>
          <a:xfrm xmlns:a="http://schemas.openxmlformats.org/drawingml/2006/main">
            <a:off x="4320000" y="1980000"/>
            <a:ext cx="34200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离开 IDE 就失效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不知道仓库里有啥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不懂 CI 规范和代码约束</a:t>
            </a:r>
          </a:p>
        </p:txBody>
      </p:sp>
      <p:sp>
        <p:nvSpPr>
          <p:cNvPr id="10008" name="TextBox 6"/>
          <p:cNvSpPr/>
          <p:nvPr/>
        </p:nvSpPr>
        <p:spPr>
          <a:xfrm xmlns:a="http://schemas.openxmlformats.org/drawingml/2006/main">
            <a:off x="8100000" y="1440000"/>
            <a:ext cx="342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600" b="1">
                <a:solidFill>
                  <a:srgbClr val="EF4444"/>
                </a:solidFill>
                <a:latin typeface="Microsoft"/>
                <a:ea typeface="Microsoft"/>
              </a:rPr>
              <a:t>👶 你是 AI 的保姆</a:t>
            </a:r>
          </a:p>
        </p:txBody>
      </p:sp>
      <p:sp>
        <p:nvSpPr>
          <p:cNvPr id="10009" name="TextBox 7"/>
          <p:cNvSpPr/>
          <p:nvPr/>
        </p:nvSpPr>
        <p:spPr>
          <a:xfrm xmlns:a="http://schemas.openxmlformats.org/drawingml/2006/main">
            <a:off x="8100000" y="1980000"/>
            <a:ext cx="34200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手动投喂上下文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手动检查代码质量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94A3B8"/>
                </a:solidFill>
                <a:latin typeface="Microsoft"/>
                <a:ea typeface="Microsoft"/>
              </a:rPr>
              <a:t>手动处理 Git 操作</a:t>
            </a:r>
          </a:p>
        </p:txBody>
      </p:sp>
      <p:sp>
        <p:nvSpPr>
          <p:cNvPr id="10010" name="TextBox 8"/>
          <p:cNvSpPr/>
          <p:nvPr/>
        </p:nvSpPr>
        <p:spPr>
          <a:xfrm xmlns:a="http://schemas.openxmlformats.org/drawingml/2006/main">
            <a:off x="720000" y="4320000"/>
            <a:ext cx="1080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i="1">
                <a:solidFill>
                  <a:srgbClr val="F59E0B"/>
                </a:solidFill>
                <a:latin typeface="Microsoft"/>
                <a:ea typeface="Microsoft"/>
              </a:rPr>
              <a:t>你从 \"人肉翻译官\" 升职成了 \"人肉上下文投喂员\"，恭喜你！</a:t>
            </a:r>
          </a:p>
        </p:txBody>
      </p:sp>
    </p:spTree>
  </p:cSld>
  <p:transition>
    <p:fade/>
  </p:transition>
</p:sld>
</file>

<file path=ppt/slides/slide4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什么是 AI Native Git？</a:t>
            </a:r>
          </a:p>
        </p:txBody>
      </p:sp>
      <p:sp>
        <p:nvSpPr>
          <p:cNvPr id="10011" name="TextBox 2"/>
          <p:cNvSpPr/>
          <p:nvPr/>
        </p:nvSpPr>
        <p:spPr>
          <a:xfrm xmlns:a="http://schemas.openxmlformats.org/drawingml/2006/main">
            <a:off x="720000" y="1260000"/>
            <a:ext cx="10800000" cy="43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>AI Native Git 的核心理念</a:t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>让 AI 成为 Git 的原生接口，让人类回归意图本身。</a:t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>不是给 AI 加记忆，而是让 AI 住进记忆里。</a:t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>Issue 是入口，PR 是出口，CI 是质检，代码库是记忆。</a:t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>Git 仓库本身就是最完美的 AI 外部记忆——</a:t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"/>
                <a:ea typeface="Microsoft"/>
              </a:rPr>
              <a:t>每一次 commit 都是记忆写入，每一次 diff 都是记忆检索。</a:t>
            </a:r>
          </a:p>
        </p:txBody>
      </p:sp>
    </p:spTree>
  </p:cSld>
  <p:transition>
    <p:fade/>
  </p:transition>
</p:sld>
</file>

<file path=ppt/slides/slide5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全行业都在找记忆，却没人回头看看</a:t>
            </a:r>
          </a:p>
        </p:txBody>
      </p:sp>
      <p:sp>
        <p:nvSpPr>
          <p:cNvPr id="10012" name="TextBox 2"/>
          <p:cNvSpPr/>
          <p:nvPr/>
        </p:nvSpPr>
        <p:spPr>
          <a:xfrm xmlns:a="http://schemas.openxmlformats.org/drawingml/2006/main">
            <a:off x="540000" y="1440000"/>
            <a:ext cx="50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 b="1">
                <a:solidFill>
                  <a:srgbClr val="EF4444"/>
                </a:solidFill>
                <a:latin typeface="Microsoft"/>
                <a:ea typeface="Microsoft"/>
              </a:rPr>
              <a:t>❌ 全行业走过的弯路</a:t>
            </a:r>
          </a:p>
        </p:txBody>
      </p:sp>
      <p:sp>
        <p:nvSpPr>
          <p:cNvPr id="10013" name="TextBox 3"/>
          <p:cNvSpPr/>
          <p:nvPr/>
        </p:nvSpPr>
        <p:spPr>
          <a:xfrm xmlns:a="http://schemas.openxmlformats.org/drawingml/2006/main">
            <a:off x="540000" y="1980000"/>
            <a:ext cx="5040000" cy="36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700">
                <a:solidFill>
                  <a:srgbClr val="94A3B8"/>
                </a:solidFill>
                <a:latin typeface="Microsoft"/>
                <a:ea typeface="Microsoft"/>
              </a:rPr>
              <a:t>超长上下文窗口 (100K~1M token)</a:t>
            </a:r>
          </a:p>
          <a:p xmlns:a="http://schemas.openxmlformats.org/drawingml/2006/main">
            <a:pPr algn="l"/>
            <a:r>
              <a:rPr lang="en-US" sz="1700">
                <a:solidFill>
                  <a:srgbClr val="94A3B8"/>
                </a:solidFill>
                <a:latin typeface="Microsoft"/>
                <a:ea typeface="Microsoft"/>
              </a:rPr>
              <a:t>→ 塞进去了，AI该忘还是忘</a:t>
            </a:r>
          </a:p>
          <a:p xmlns:a="http://schemas.openxmlformats.org/drawingml/2006/main">
            <a:pPr algn="l"/>
            <a:r>
              <a:rPr lang="en-US" sz="1700">
                <a:solidFill>
                  <a:srgbClr val="94A3B8"/>
                </a:solidFill>
                <a:latin typeface="Microsoft"/>
                <a:ea typeface="Microsoft"/>
              </a:rPr>
              <a:t>→ 账单比你工资条还长</a:t>
            </a:r>
          </a:p>
          <a:p xmlns:a="http://schemas.openxmlformats.org/drawingml/2006/main">
            <a:pPr algn="l"/>
            <a:r>
              <a:rPr lang="en-US" sz="1700">
                <a:solidFill>
                  <a:srgbClr val="94A3B8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l"/>
            <a:r>
              <a:rPr lang="en-US" sz="1700">
                <a:solidFill>
                  <a:srgbClr val="94A3B8"/>
                </a:solidFill>
                <a:latin typeface="Microsoft"/>
                <a:ea typeface="Microsoft"/>
              </a:rPr>
              <a:t>RAG 检索增强生成</a:t>
            </a:r>
          </a:p>
          <a:p xmlns:a="http://schemas.openxmlformats.org/drawingml/2006/main">
            <a:pPr algn="l"/>
            <a:r>
              <a:rPr lang="en-US" sz="1700">
                <a:solidFill>
                  <a:srgbClr val="94A3B8"/>
                </a:solidFill>
                <a:latin typeface="Microsoft"/>
                <a:ea typeface="Microsoft"/>
              </a:rPr>
              <a:t>→ 给AI装了个外挂硬盘</a:t>
            </a:r>
          </a:p>
          <a:p xmlns:a="http://schemas.openxmlformats.org/drawingml/2006/main">
            <a:pPr algn="l"/>
            <a:r>
              <a:rPr lang="en-US" sz="1700">
                <a:solidFill>
                  <a:srgbClr val="94A3B8"/>
                </a:solidFill>
                <a:latin typeface="Microsoft"/>
                <a:ea typeface="Microsoft"/>
              </a:rPr>
              <a:t>→ 检索出来的经常是废弃代码</a:t>
            </a:r>
          </a:p>
          <a:p xmlns:a="http://schemas.openxmlformats.org/drawingml/2006/main">
            <a:pPr algn="l"/>
            <a:r>
              <a:rPr lang="en-US" sz="1700">
                <a:solidFill>
                  <a:srgbClr val="94A3B8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l"/>
            <a:r>
              <a:rPr lang="en-US" sz="1700">
                <a:solidFill>
                  <a:srgbClr val="94A3B8"/>
                </a:solidFill>
                <a:latin typeface="Microsoft"/>
                <a:ea typeface="Microsoft"/>
              </a:rPr>
              <a:t>各种记忆框架</a:t>
            </a:r>
          </a:p>
          <a:p xmlns:a="http://schemas.openxmlformats.org/drawingml/2006/main">
            <a:pPr algn="l"/>
            <a:r>
              <a:rPr lang="en-US" sz="1700">
                <a:solidFill>
                  <a:srgbClr val="94A3B8"/>
                </a:solidFill>
                <a:latin typeface="Microsoft"/>
                <a:ea typeface="Microsoft"/>
              </a:rPr>
              <a:t>→ 短期/长期/工作/情景记忆</a:t>
            </a:r>
          </a:p>
          <a:p xmlns:a="http://schemas.openxmlformats.org/drawingml/2006/main">
            <a:pPr algn="l"/>
            <a:r>
              <a:rPr lang="en-US" sz="1700">
                <a:solidFill>
                  <a:srgbClr val="94A3B8"/>
                </a:solidFill>
                <a:latin typeface="Microsoft"/>
                <a:ea typeface="Microsoft"/>
              </a:rPr>
              <a:t>→ 本质是给失忆症贴创可贴</a:t>
            </a:r>
          </a:p>
        </p:txBody>
      </p:sp>
      <p:sp>
        <p:nvSpPr>
          <p:cNvPr id="10014" name="TextBox 4"/>
          <p:cNvSpPr/>
          <p:nvPr/>
        </p:nvSpPr>
        <p:spPr>
          <a:xfrm xmlns:a="http://schemas.openxmlformats.org/drawingml/2006/main">
            <a:off x="6480000" y="1440000"/>
            <a:ext cx="50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 b="1">
                <a:solidFill>
                  <a:srgbClr val="22C55E"/>
                </a:solidFill>
                <a:latin typeface="Microsoft"/>
                <a:ea typeface="Microsoft"/>
              </a:rPr>
              <a:t>✅ 答案就在身后</a:t>
            </a:r>
          </a:p>
        </p:txBody>
      </p:sp>
      <p:sp>
        <p:nvSpPr>
          <p:cNvPr id="10015" name="TextBox 5"/>
          <p:cNvSpPr/>
          <p:nvPr/>
        </p:nvSpPr>
        <p:spPr>
          <a:xfrm xmlns:a="http://schemas.openxmlformats.org/drawingml/2006/main">
            <a:off x="6480000" y="1980000"/>
            <a:ext cx="5040000" cy="36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Git 仓库 = 最完美的 AI 外部记忆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l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commit → 记忆写入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diff → 记忆检索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blame → 记忆溯源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l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精确到行、精确到人、精确到时间戳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没有幻觉、没有语义漂移、没有向量化丢失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/>
            </a:r>
          </a:p>
          <a:p xmlns:a="http://schemas.openxmlformats.org/drawingml/2006/main">
            <a:pPr algn="l"/>
            <a:r>
              <a:rPr lang="en-US" sz="1800">
                <a:solidFill>
                  <a:srgbClr val="FFFFFF"/>
                </a:solidFill>
                <a:latin typeface="Microsoft"/>
                <a:ea typeface="Microsoft"/>
              </a:rPr>
              <a:t>蓦然回首，那人却在灯火阑珊处</a:t>
            </a:r>
          </a:p>
        </p:txBody>
      </p:sp>
    </p:spTree>
  </p:cSld>
  <p:transition>
    <p:fade/>
  </p:transition>
</p:sld>
</file>

<file path=ppt/slides/slide6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CNB NPC：让 AI 住进仓库</a:t>
            </a:r>
          </a:p>
        </p:txBody>
      </p:sp>
      <p:sp>
        <p:nvSpPr>
          <p:cNvPr id="10016" name="TextBox 2"/>
          <p:cNvSpPr/>
          <p:nvPr/>
        </p:nvSpPr>
        <p:spPr>
          <a:xfrm xmlns:a="http://schemas.openxmlformats.org/drawingml/2006/main">
            <a:off x="720000" y="1440000"/>
            <a:ext cx="1080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600" b="1">
                <a:solidFill>
                  <a:srgbClr val="38BDF8"/>
                </a:solidFill>
                <a:latin typeface="Microsoft"/>
                <a:ea typeface="Microsoft"/>
              </a:rPr>
              <a:t>NPC = Native Programmable Collaborator</a:t>
            </a:r>
          </a:p>
          <a:p xmlns:a="http://schemas.openxmlformats.org/drawingml/2006/main">
            <a:pPr algn="ctr"/>
            <a:r>
              <a:rPr lang="en-US" sz="2600" b="1">
                <a:solidFill>
                  <a:srgbClr val="38BDF8"/>
                </a:solidFill>
                <a:latin typeface="Microsoft"/>
                <a:ea typeface="Microsoft"/>
              </a:rPr>
              <a:t>原生可编程协作者</a:t>
            </a:r>
          </a:p>
        </p:txBody>
      </p:sp>
      <p:sp>
        <p:nvSpPr>
          <p:cNvPr id="10017" name="TextBox 3"/>
          <p:cNvSpPr/>
          <p:nvPr/>
        </p:nvSpPr>
        <p:spPr>
          <a:xfrm xmlns:a="http://schemas.openxmlformats.org/drawingml/2006/main">
            <a:off x="720000" y="2340000"/>
            <a:ext cx="1080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"/>
                <a:ea typeface="Microsoft"/>
              </a:rPr>
              <a:t>NPC 不是 IDE 里的插件，不是浏览器里的聊天框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"/>
                <a:ea typeface="Microsoft"/>
              </a:rPr>
              <a:t>NPC 住在仓库里——它就长在代码库上，每一行代码它都能看见</a:t>
            </a:r>
          </a:p>
        </p:txBody>
      </p:sp>
      <p:sp>
        <p:nvSpPr>
          <p:cNvPr id="10018" name="TextBox 4"/>
          <p:cNvSpPr/>
          <p:nvPr/>
        </p:nvSpPr>
        <p:spPr>
          <a:xfrm xmlns:a="http://schemas.openxmlformats.org/drawingml/2006/main">
            <a:off x="720000" y="3240000"/>
            <a:ext cx="10800000" cy="25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900">
                <a:solidFill>
                  <a:srgbClr val="94A3B8"/>
                </a:solidFill>
                <a:latin typeface="Microsoft"/>
                <a:ea typeface="Microsoft"/>
              </a:rPr>
              <a:t>🎯 在 Issue 里 @它 → 自动理解上下文并回复</a:t>
            </a:r>
          </a:p>
          <a:p xmlns:a="http://schemas.openxmlformats.org/drawingml/2006/main">
            <a:pPr algn="l"/>
            <a:r>
              <a:rPr lang="en-US" sz="1900">
                <a:solidFill>
                  <a:srgbClr val="94A3B8"/>
                </a:solidFill>
                <a:latin typeface="Microsoft"/>
                <a:ea typeface="Microsoft"/>
              </a:rPr>
              <a:t>💻 开启工作模式 → 自主建分支、写代码、提PR、跑CI</a:t>
            </a:r>
          </a:p>
          <a:p xmlns:a="http://schemas.openxmlformats.org/drawingml/2006/main">
            <a:pPr algn="l"/>
            <a:r>
              <a:rPr lang="en-US" sz="1900">
                <a:solidFill>
                  <a:srgbClr val="94A3B8"/>
                </a:solidFill>
                <a:latin typeface="Microsoft"/>
                <a:ea typeface="Microsoft"/>
              </a:rPr>
              <a:t>🔄 CI 挂了？→ 自己看日志、自己改、自己推、直到通过</a:t>
            </a:r>
          </a:p>
          <a:p xmlns:a="http://schemas.openxmlformats.org/drawingml/2006/main">
            <a:pPr algn="l"/>
            <a:r>
              <a:rPr lang="en-US" sz="1900">
                <a:solidFill>
                  <a:srgbClr val="94A3B8"/>
                </a:solidFill>
                <a:latin typeface="Microsoft"/>
                <a:ea typeface="Microsoft"/>
              </a:rPr>
              <a:t>📝 Review 要改？→ 自己迭代，你从头到尾只需说一句话</a:t>
            </a:r>
          </a:p>
          <a:p xmlns:a="http://schemas.openxmlformats.org/drawingml/2006/main">
            <a:pPr algn="l"/>
            <a:r>
              <a:rPr lang="en-US" sz="1900">
                <a:solidFill>
                  <a:srgbClr val="94A3B8"/>
                </a:solidFill>
                <a:latin typeface="Microsoft"/>
                <a:ea typeface="Microsoft"/>
              </a:rPr>
              <a:t>🧩 还能自定义 → 名字、口头禅、行为风格、运行时环境</a:t>
            </a:r>
          </a:p>
        </p:txBody>
      </p:sp>
    </p:spTree>
  </p:cSld>
  <p:transition>
    <p:fade/>
  </p:transition>
</p:sld>
</file>

<file path=ppt/slides/slide7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VibeCoding vs AI Native Git 对比</a:t>
            </a:r>
          </a:p>
        </p:txBody>
      </p:sp>
      <p:graphicFrame>
        <p:nvGraphicFramePr>
          <p:cNvPr id="10019" name="Table 1"/>
          <p:cNvGraphicFramePr/>
          <p:nvPr/>
        </p:nvGraphicFramePr>
        <p:xfrm>
          <a:off xmlns:a="http://schemas.openxmlformats.org/drawingml/2006/main" x="720000" y="1260000"/>
          <a:ext xmlns:a="http://schemas.openxmlformats.org/drawingml/2006/main" cx="10800000" cy="468000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3600000"/>
                <a:gridCol w="3600000"/>
                <a:gridCol w="3600000"/>
              </a:tblGrid>
              <a:tr h="585000"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FFFFFF"/>
                          </a:solidFill>
                        </a:rPr>
                        <a:t>维度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FFFFFF"/>
                          </a:solidFill>
                        </a:rPr>
                        <a:t>VibeCoding</a:t>
                      </a:r>
                      <a:endParaRPr lang="en-US"/>
                    </a:p>
                  </a:txBody>
                  <a:tcPr>
                    <a:solidFill>
                      <a:srgbClr val="3B1A1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FFFFFF"/>
                          </a:solidFill>
                        </a:rPr>
                        <a:t>AI Native Git + NPC</a:t>
                      </a:r>
                      <a:endParaRPr lang="en-US"/>
                    </a:p>
                  </a:txBody>
                  <a:tcPr>
                    <a:solidFill>
                      <a:srgbClr val="1A3B1A"/>
                    </a:solidFill>
                  </a:tcPr>
                </a:tc>
              </a:tr>
              <a:tr h="585000"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FFFFFF"/>
                          </a:solidFill>
                        </a:rPr>
                        <a:t>开发者角色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solidFill>
                            <a:srgbClr val="EF4444"/>
                          </a:solidFill>
                        </a:rPr>
                        <a:t>AI 的保姆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solidFill>
                            <a:srgbClr val="22C55E"/>
                          </a:solidFill>
                        </a:rPr>
                        <a:t>AI 的甲方</a:t>
                      </a:r>
                      <a:endParaRPr lang="en-US"/>
                    </a:p>
                  </a:txBody>
                  <a:tcPr/>
                </a:tc>
              </a:tr>
              <a:tr h="585000"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FFFFFF"/>
                          </a:solidFill>
                        </a:rPr>
                        <a:t>AI 记忆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金鱼记忆，每次空白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Git 仓库原生记忆，精确可追溯</a:t>
                      </a:r>
                      <a:endParaRPr lang="en-US"/>
                    </a:p>
                  </a:txBody>
                  <a:tcPr/>
                </a:tc>
              </a:tr>
              <a:tr h="585000"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FFFFFF"/>
                          </a:solidFill>
                        </a:rPr>
                        <a:t>Git 操作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手动 checkout/commit/push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NPC 全自动完成</a:t>
                      </a:r>
                      <a:endParaRPr lang="en-US"/>
                    </a:p>
                  </a:txBody>
                  <a:tcPr/>
                </a:tc>
              </a:tr>
              <a:tr h="585000"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FFFFFF"/>
                          </a:solidFill>
                        </a:rPr>
                        <a:t>CI/CD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构建失败，手动修复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NPC 自动诊断、自动修复</a:t>
                      </a:r>
                      <a:endParaRPr lang="en-US"/>
                    </a:p>
                  </a:txBody>
                  <a:tcPr/>
                </a:tc>
              </a:tr>
              <a:tr h="585000"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FFFFFF"/>
                          </a:solidFill>
                        </a:rPr>
                        <a:t>上下文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手动复制粘贴投喂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NPC 自动读取仓库上下文</a:t>
                      </a:r>
                      <a:endParaRPr lang="en-US"/>
                    </a:p>
                  </a:txBody>
                  <a:tcPr/>
                </a:tc>
              </a:tr>
              <a:tr h="585000"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FFFFFF"/>
                          </a:solidFill>
                        </a:rPr>
                        <a:t>工作模式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必须开 IDE，守在屏幕前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Issue 里说一句话就行</a:t>
                      </a:r>
                      <a:endParaRPr lang="en-US"/>
                    </a:p>
                  </a:txBody>
                  <a:tcPr/>
                </a:tc>
              </a:tr>
              <a:tr h="585000"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FFFFFF"/>
                          </a:solidFill>
                        </a:rPr>
                        <a:t>可扩展性</a:t>
                      </a:r>
                      <a:endParaRPr lang="en-US"/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工具间割裂，切换成本高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94A3B8"/>
                          </a:solidFill>
                        </a:rPr>
                        <a:t>可编程、可分享、可组合的生态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transition>
    <p:fade/>
  </p:transition>
</p:sld>
</file>

<file path=ppt/slides/slide8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Copilot vs NPC：副驾驶 vs 自动驾驶</a:t>
            </a:r>
          </a:p>
        </p:txBody>
      </p:sp>
      <p:sp>
        <p:nvSpPr>
          <p:cNvPr id="10020" name="TextBox 2"/>
          <p:cNvSpPr/>
          <p:nvPr/>
        </p:nvSpPr>
        <p:spPr>
          <a:xfrm xmlns:a="http://schemas.openxmlformats.org/drawingml/2006/main">
            <a:off x="540000" y="1440000"/>
            <a:ext cx="50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600" b="1">
                <a:solidFill>
                  <a:srgbClr val="EF4444"/>
                </a:solidFill>
                <a:latin typeface="Microsoft"/>
                <a:ea typeface="Microsoft"/>
              </a:rPr>
              <a:t>Copilot = 副驾驶</a:t>
            </a:r>
          </a:p>
        </p:txBody>
      </p:sp>
      <p:sp>
        <p:nvSpPr>
          <p:cNvPr id="10021" name="TextBox 3"/>
          <p:cNvSpPr/>
          <p:nvPr/>
        </p:nvSpPr>
        <p:spPr>
          <a:xfrm xmlns:a="http://schemas.openxmlformats.org/drawingml/2006/main">
            <a:off x="540000" y="1980000"/>
            <a:ext cx="5040000" cy="25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方向盘在你手里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路还得你自己看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帮你写代码片段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Git 操作还得自己来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离开 IDE 就失效</a:t>
            </a:r>
          </a:p>
        </p:txBody>
      </p:sp>
      <p:sp>
        <p:nvSpPr>
          <p:cNvPr id="10022" name="TextBox 4"/>
          <p:cNvSpPr/>
          <p:nvPr/>
        </p:nvSpPr>
        <p:spPr>
          <a:xfrm xmlns:a="http://schemas.openxmlformats.org/drawingml/2006/main">
            <a:off x="6480000" y="1440000"/>
            <a:ext cx="504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600" b="1">
                <a:solidFill>
                  <a:srgbClr val="22C55E"/>
                </a:solidFill>
                <a:latin typeface="Microsoft"/>
                <a:ea typeface="Microsoft"/>
              </a:rPr>
              <a:t>NPC = 自动驾驶</a:t>
            </a:r>
          </a:p>
        </p:txBody>
      </p:sp>
      <p:sp>
        <p:nvSpPr>
          <p:cNvPr id="10023" name="TextBox 5"/>
          <p:cNvSpPr/>
          <p:nvPr/>
        </p:nvSpPr>
        <p:spPr>
          <a:xfrm xmlns:a="http://schemas.openxmlformats.org/drawingml/2006/main">
            <a:off x="6480000" y="1980000"/>
            <a:ext cx="5040000" cy="25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你坐后排指路就行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它自己开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全流程自动完成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深嵌入仓库生命周期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94A3B8"/>
                </a:solidFill>
                <a:latin typeface="Microsoft"/>
                <a:ea typeface="Microsoft"/>
              </a:rPr>
              <a:t>7×24 小时住在仓库里</a:t>
            </a:r>
          </a:p>
        </p:txBody>
      </p:sp>
      <p:sp>
        <p:nvSpPr>
          <p:cNvPr id="10024" name="TextBox 6"/>
          <p:cNvSpPr/>
          <p:nvPr/>
        </p:nvSpPr>
        <p:spPr>
          <a:xfrm xmlns:a="http://schemas.openxmlformats.org/drawingml/2006/main">
            <a:off x="720000" y="4680000"/>
            <a:ext cx="1080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900" i="1">
                <a:solidFill>
                  <a:srgbClr val="F59E0B"/>
                </a:solidFill>
                <a:latin typeface="Microsoft"/>
                <a:ea typeface="Microsoft"/>
              </a:rPr>
              <a:t>Copilot 是 Native 的吗？不是。它只是外挂。NPC 才是仓库的原住民。</a:t>
            </a:r>
          </a:p>
        </p:txBody>
      </p:sp>
    </p:spTree>
  </p:cSld>
  <p:transition>
    <p:fade/>
  </p:transition>
</p:sld>
</file>

<file path=ppt/slides/slide9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F172A"/>
            </a:gs>
            <a:gs pos="100000">
              <a:srgbClr val="1E293B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NPC 的进化之路</a:t>
            </a:r>
          </a:p>
        </p:txBody>
      </p:sp>
      <p:sp>
        <p:nvSpPr>
          <p:cNvPr id="10025" name="TextBox 2"/>
          <p:cNvSpPr/>
          <p:nvPr/>
        </p:nvSpPr>
        <p:spPr>
          <a:xfrm xmlns:a="http://schemas.openxmlformats.org/drawingml/2006/main">
            <a:off x="360000" y="1620000"/>
            <a:ext cx="360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b="1">
                <a:solidFill>
                  <a:srgbClr val="38BDF8"/>
                </a:solidFill>
                <a:latin typeface="Microsoft"/>
                <a:ea typeface="Microsoft"/>
              </a:rPr>
              <a:t>阶段一：CI 流水线</a:t>
            </a:r>
          </a:p>
        </p:txBody>
      </p:sp>
      <p:sp>
        <p:nvSpPr>
          <p:cNvPr id="10026" name="TextBox 3"/>
          <p:cNvSpPr/>
          <p:nvPr/>
        </p:nvSpPr>
        <p:spPr>
          <a:xfrm xmlns:a="http://schemas.openxmlformats.org/drawingml/2006/main">
            <a:off x="360000" y="2160000"/>
            <a:ext cx="3600000" cy="12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600">
                <a:solidFill>
                  <a:srgbClr val="94A3B8"/>
                </a:solidFill>
                <a:latin typeface="Microsoft"/>
                <a:ea typeface="Microsoft"/>
              </a:rPr>
              <a:t>自动构建、测试、部署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94A3B8"/>
                </a:solidFill>
                <a:latin typeface="Microsoft"/>
                <a:ea typeface="Microsoft"/>
              </a:rPr>
              <a:t>让机器代替人类执行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94A3B8"/>
                </a:solidFill>
                <a:latin typeface="Microsoft"/>
                <a:ea typeface="Microsoft"/>
              </a:rPr>
              <a:t>重复的构建任务</a:t>
            </a:r>
          </a:p>
        </p:txBody>
      </p:sp>
      <p:sp>
        <p:nvSpPr>
          <p:cNvPr id="10027" name="TextBox 4"/>
          <p:cNvSpPr/>
          <p:nvPr/>
        </p:nvSpPr>
        <p:spPr>
          <a:xfrm xmlns:a="http://schemas.openxmlformats.org/drawingml/2006/main">
            <a:off x="4320000" y="1620000"/>
            <a:ext cx="360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b="1">
                <a:solidFill>
                  <a:srgbClr val="38BDF8"/>
                </a:solidFill>
                <a:latin typeface="Microsoft"/>
                <a:ea typeface="Microsoft"/>
              </a:rPr>
              <a:t>阶段二：AI + 自动回复</a:t>
            </a:r>
          </a:p>
        </p:txBody>
      </p:sp>
      <p:sp>
        <p:nvSpPr>
          <p:cNvPr id="10028" name="TextBox 5"/>
          <p:cNvSpPr/>
          <p:nvPr/>
        </p:nvSpPr>
        <p:spPr>
          <a:xfrm xmlns:a="http://schemas.openxmlformats.org/drawingml/2006/main">
            <a:off x="4320000" y="2160000"/>
            <a:ext cx="3600000" cy="12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600">
                <a:solidFill>
                  <a:srgbClr val="94A3B8"/>
                </a:solidFill>
                <a:latin typeface="Microsoft"/>
                <a:ea typeface="Microsoft"/>
              </a:rPr>
              <a:t>AI 以仓库成员身份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94A3B8"/>
                </a:solidFill>
                <a:latin typeface="Microsoft"/>
                <a:ea typeface="Microsoft"/>
              </a:rPr>
              <a:t>参与 Issue/PR 协作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94A3B8"/>
                </a:solidFill>
                <a:latin typeface="Microsoft"/>
                <a:ea typeface="Microsoft"/>
              </a:rPr>
              <a:t>但 Git 操作仍需人工</a:t>
            </a:r>
          </a:p>
        </p:txBody>
      </p:sp>
      <p:sp>
        <p:nvSpPr>
          <p:cNvPr id="10029" name="TextBox 6"/>
          <p:cNvSpPr/>
          <p:nvPr/>
        </p:nvSpPr>
        <p:spPr>
          <a:xfrm xmlns:a="http://schemas.openxmlformats.org/drawingml/2006/main">
            <a:off x="8280000" y="1620000"/>
            <a:ext cx="3600000" cy="5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b="1">
                <a:solidFill>
                  <a:srgbClr val="22C55E"/>
                </a:solidFill>
                <a:latin typeface="Microsoft"/>
                <a:ea typeface="Microsoft"/>
              </a:rPr>
              <a:t>阶段三：工作模式 + 自定义生态</a:t>
            </a:r>
          </a:p>
        </p:txBody>
      </p:sp>
      <p:sp>
        <p:nvSpPr>
          <p:cNvPr id="10030" name="TextBox 7"/>
          <p:cNvSpPr/>
          <p:nvPr/>
        </p:nvSpPr>
        <p:spPr>
          <a:xfrm xmlns:a="http://schemas.openxmlformats.org/drawingml/2006/main">
            <a:off x="8280000" y="2160000"/>
            <a:ext cx="3600000" cy="12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600">
                <a:solidFill>
                  <a:srgbClr val="94A3B8"/>
                </a:solidFill>
                <a:latin typeface="Microsoft"/>
                <a:ea typeface="Microsoft"/>
              </a:rPr>
              <a:t>NPC 全流程自主工作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94A3B8"/>
                </a:solidFill>
                <a:latin typeface="Microsoft"/>
                <a:ea typeface="Microsoft"/>
              </a:rPr>
              <a:t>可编程、可分享、可组合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94A3B8"/>
                </a:solidFill>
                <a:latin typeface="Microsoft"/>
                <a:ea typeface="Microsoft"/>
              </a:rPr>
              <a:t>AI Native Git 的完整形态</a:t>
            </a:r>
          </a:p>
        </p:txBody>
      </p:sp>
      <p:sp>
        <p:nvSpPr>
          <p:cNvPr id="10031" name="TextBox 8"/>
          <p:cNvSpPr/>
          <p:nvPr/>
        </p:nvSpPr>
        <p:spPr>
          <a:xfrm xmlns:a="http://schemas.openxmlformats.org/drawingml/2006/main">
            <a:off x="3960000" y="1980000"/>
            <a:ext cx="9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400">
                <a:solidFill>
                  <a:srgbClr val="F59E0B"/>
                </a:solidFill>
                <a:latin typeface="Microsoft"/>
                <a:ea typeface="Microsoft"/>
              </a:rPr>
              <a:t>发现不够 →</a:t>
            </a:r>
          </a:p>
        </p:txBody>
      </p:sp>
      <p:sp>
        <p:nvSpPr>
          <p:cNvPr id="10032" name="TextBox 9"/>
          <p:cNvSpPr/>
          <p:nvPr/>
        </p:nvSpPr>
        <p:spPr>
          <a:xfrm xmlns:a="http://schemas.openxmlformats.org/drawingml/2006/main">
            <a:off x="7920000" y="1980000"/>
            <a:ext cx="900000" cy="36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400">
                <a:solidFill>
                  <a:srgbClr val="F59E0B"/>
                </a:solidFill>
                <a:latin typeface="Microsoft"/>
                <a:ea typeface="Microsoft"/>
              </a:rPr>
              <a:t>想通了要 Native →</a:t>
            </a:r>
          </a:p>
        </p:txBody>
      </p:sp>
      <p:sp>
        <p:nvSpPr>
          <p:cNvPr id="10033" name="TextBox 10"/>
          <p:cNvSpPr/>
          <p:nvPr/>
        </p:nvSpPr>
        <p:spPr>
          <a:xfrm xmlns:a="http://schemas.openxmlformats.org/drawingml/2006/main">
            <a:off x="720000" y="4320000"/>
            <a:ext cx="1080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700">
                <a:solidFill>
                  <a:srgbClr val="FFFFFF"/>
                </a:solidFill>
                <a:latin typeface="Microsoft"/>
                <a:ea typeface="Microsoft"/>
              </a:rPr>
              <a:t>核心洞察：先把 CI 做了，发现不够；再把 AI 加上，发现是外挂；最后想通了，得让 AI 原生住进仓库。</a:t>
            </a:r>
          </a:p>
        </p:txBody>
      </p:sp>
    </p:spTree>
  </p:cSld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