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5537d43e094463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bf09d3355e53466e"/>
    <p:sldId id="257" r:id="R8599015a332d424a"/>
    <p:sldId id="258" r:id="Rafdb5573c4de4746"/>
    <p:sldId id="259" r:id="R1344a14694314396"/>
    <p:sldId id="260" r:id="Rb06eca66cc284262"/>
    <p:sldId id="261" r:id="R6ea56ed061414acb"/>
    <p:sldId id="262" r:id="R0d8187b0b2704b04"/>
    <p:sldId id="263" r:id="R743b8eddbb9d43fc"/>
    <p:sldId id="264" r:id="R238f63528fe8493a"/>
    <p:sldId id="265" r:id="R0e52f1d85b294b8e"/>
    <p:sldId id="266" r:id="R8c7362ddcd1e411e"/>
    <p:sldId id="267" r:id="Ra36b8d240f2546f9"/>
    <p:sldId id="268" r:id="R3bfcc5d98f014e89"/>
    <p:sldId id="269" r:id="Reb752b321ac249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bf09d3355e53466e" /><Relationship Type="http://schemas.openxmlformats.org/officeDocument/2006/relationships/slide" Target="/ppt/slides/slide2.xml" Id="R8599015a332d424a" /><Relationship Type="http://schemas.openxmlformats.org/officeDocument/2006/relationships/slide" Target="/ppt/slides/slide3.xml" Id="Rafdb5573c4de4746" /><Relationship Type="http://schemas.openxmlformats.org/officeDocument/2006/relationships/slide" Target="/ppt/slides/slide4.xml" Id="R1344a14694314396" /><Relationship Type="http://schemas.openxmlformats.org/officeDocument/2006/relationships/slide" Target="/ppt/slides/slide5.xml" Id="Rb06eca66cc284262" /><Relationship Type="http://schemas.openxmlformats.org/officeDocument/2006/relationships/slide" Target="/ppt/slides/slide6.xml" Id="R6ea56ed061414acb" /><Relationship Type="http://schemas.openxmlformats.org/officeDocument/2006/relationships/slide" Target="/ppt/slides/slide7.xml" Id="R0d8187b0b2704b04" /><Relationship Type="http://schemas.openxmlformats.org/officeDocument/2006/relationships/slide" Target="/ppt/slides/slide8.xml" Id="R743b8eddbb9d43fc" /><Relationship Type="http://schemas.openxmlformats.org/officeDocument/2006/relationships/slide" Target="/ppt/slides/slide9.xml" Id="R238f63528fe8493a" /><Relationship Type="http://schemas.openxmlformats.org/officeDocument/2006/relationships/slide" Target="/ppt/slides/slide10.xml" Id="R0e52f1d85b294b8e" /><Relationship Type="http://schemas.openxmlformats.org/officeDocument/2006/relationships/slide" Target="/ppt/slides/slide11.xml" Id="R8c7362ddcd1e411e" /><Relationship Type="http://schemas.openxmlformats.org/officeDocument/2006/relationships/slide" Target="/ppt/slides/slide12.xml" Id="Ra36b8d240f2546f9" /><Relationship Type="http://schemas.openxmlformats.org/officeDocument/2006/relationships/slide" Target="/ppt/slides/slide13.xml" Id="R3bfcc5d98f014e89" /><Relationship Type="http://schemas.openxmlformats.org/officeDocument/2006/relationships/slide" Target="/ppt/slides/slide14.xml" Id="Reb752b321ac249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d8680df26c41fa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87680e7b548cc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99cd208ae4c7c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722677db414e5b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eeb7d77a0422b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2b0ce683957b4a48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4bddd1b5ca4ae6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b3ba420ab4581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d332e59aa429c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81a58c42c45b2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56c4c35f84dbc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a904a3564d542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917f7ade442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87793929947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547f9e55242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9c2c4f8ed44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ed33c15264a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2bb02bde64bcc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95b01fb7e4d11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53318d1b54b96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D1B2A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00" name="TextBox 2"/>
          <p:cNvSpPr/>
          <p:nvPr/>
        </p:nvSpPr>
        <p:spPr>
          <a:xfrm xmlns:a="http://schemas.openxmlformats.org/drawingml/2006/main">
            <a:off x="720000" y="1800000"/>
            <a:ext cx="10440000" cy="108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7200" b="1">
                <a:solidFill>
                  <a:srgbClr val="00D4FF"/>
                </a:solidFill>
                <a:latin typeface="Arial"/>
                <a:ea typeface="Arial"/>
              </a:rPr>
              <a:t>SnowNLP</a:t>
            </a:r>
          </a:p>
        </p:txBody>
      </p:sp>
      <p:sp>
        <p:nvSpPr>
          <p:cNvPr id="10001" name="TextBox 3"/>
          <p:cNvSpPr/>
          <p:nvPr/>
        </p:nvSpPr>
        <p:spPr>
          <a:xfrm xmlns:a="http://schemas.openxmlformats.org/drawingml/2006/main">
            <a:off x="720000" y="3240000"/>
            <a:ext cx="1044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>
                <a:solidFill>
                  <a:srgbClr val="FFFFFF"/>
                </a:solidFill>
                <a:latin typeface="Arial"/>
                <a:ea typeface="Arial"/>
              </a:rPr>
              <a:t>轻量级中文自然语言处理库</a:t>
            </a:r>
          </a:p>
        </p:txBody>
      </p:sp>
      <p:sp>
        <p:nvSpPr>
          <p:cNvPr id="10002" name="TextBox 4"/>
          <p:cNvSpPr/>
          <p:nvPr/>
        </p:nvSpPr>
        <p:spPr>
          <a:xfrm xmlns:a="http://schemas.openxmlformats.org/drawingml/2006/main">
            <a:off x="720000" y="4320000"/>
            <a:ext cx="104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>
                <a:solidFill>
                  <a:srgbClr val="7F8C8D"/>
                </a:solidFill>
                <a:latin typeface="Arial"/>
                <a:ea typeface="Arial"/>
              </a:rPr>
              <a:t>趣味信息处理 | 自然语言处理课程</a:t>
            </a:r>
          </a:p>
        </p:txBody>
      </p:sp>
    </p:spTree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1B263B"/>
        </a:solidFill>
      </p:bgPr>
    </p:bg>
    <p:spTree>
      <p:nvGrpSpPr>
        <p:cNvPr id="1" name=""/>
        <p:cNvGrpSpPr/>
        <p:nvPr/>
      </p:nvGrpSpPr>
      <p:grpSpPr/>
      <p:sp>
        <p:nvSpPr>
          <p:cNvPr id="10072" name="TextBox 1"/>
          <p:cNvSpPr/>
          <p:nvPr/>
        </p:nvSpPr>
        <p:spPr>
          <a:xfrm xmlns:a="http://schemas.openxmlformats.org/drawingml/2006/main">
            <a:off x="720000" y="540000"/>
            <a:ext cx="5400000" cy="43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适用场景</a:t>
            </a:r>
          </a:p>
        </p:txBody>
      </p:sp>
      <p:sp>
        <p:nvSpPr>
          <p:cNvPr id="10073" name="TextBox 2"/>
          <p:cNvSpPr/>
          <p:nvPr/>
        </p:nvSpPr>
        <p:spPr>
          <a:xfrm xmlns:a="http://schemas.openxmlformats.org/drawingml/2006/main">
            <a:off x="720000" y="1440000"/>
            <a:ext cx="50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200" b="1">
                <a:solidFill>
                  <a:srgbClr val="FFFFFF"/>
                </a:solidFill>
                <a:latin typeface="Arial"/>
                <a:ea typeface="Arial"/>
              </a:rPr>
              <a:t>🛒 电商评论分析</a:t>
            </a:r>
          </a:p>
        </p:txBody>
      </p:sp>
      <p:sp>
        <p:nvSpPr>
          <p:cNvPr id="10074" name="TextBox 3"/>
          <p:cNvSpPr/>
          <p:nvPr/>
        </p:nvSpPr>
        <p:spPr>
          <a:xfrm xmlns:a="http://schemas.openxmlformats.org/drawingml/2006/main">
            <a:off x="720000" y="1872000"/>
            <a:ext cx="50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自动判断用户评价的正负向，辅助商家了解口碑</a:t>
            </a:r>
          </a:p>
        </p:txBody>
      </p:sp>
      <p:sp>
        <p:nvSpPr>
          <p:cNvPr id="10075" name="TextBox 4"/>
          <p:cNvSpPr/>
          <p:nvPr/>
        </p:nvSpPr>
        <p:spPr>
          <a:xfrm xmlns:a="http://schemas.openxmlformats.org/drawingml/2006/main">
            <a:off x="6480000" y="1440000"/>
            <a:ext cx="50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200" b="1">
                <a:solidFill>
                  <a:srgbClr val="FFFFFF"/>
                </a:solidFill>
                <a:latin typeface="Arial"/>
                <a:ea typeface="Arial"/>
              </a:rPr>
              <a:t>📱 社交媒体监控</a:t>
            </a:r>
          </a:p>
        </p:txBody>
      </p:sp>
      <p:sp>
        <p:nvSpPr>
          <p:cNvPr id="10076" name="TextBox 5"/>
          <p:cNvSpPr/>
          <p:nvPr/>
        </p:nvSpPr>
        <p:spPr>
          <a:xfrm xmlns:a="http://schemas.openxmlformats.org/drawingml/2006/main">
            <a:off x="6480000" y="1872000"/>
            <a:ext cx="50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分析微博/朋友圈舆情，掌握舆论动向</a:t>
            </a:r>
          </a:p>
        </p:txBody>
      </p:sp>
      <p:sp>
        <p:nvSpPr>
          <p:cNvPr id="10077" name="TextBox 6"/>
          <p:cNvSpPr/>
          <p:nvPr/>
        </p:nvSpPr>
        <p:spPr>
          <a:xfrm xmlns:a="http://schemas.openxmlformats.org/drawingml/2006/main">
            <a:off x="720000" y="2700000"/>
            <a:ext cx="50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200" b="1">
                <a:solidFill>
                  <a:srgbClr val="FFFFFF"/>
                </a:solidFill>
                <a:latin typeface="Arial"/>
                <a:ea typeface="Arial"/>
              </a:rPr>
              <a:t>🔍 搜索引擎优化</a:t>
            </a:r>
          </a:p>
        </p:txBody>
      </p:sp>
      <p:sp>
        <p:nvSpPr>
          <p:cNvPr id="10078" name="TextBox 7"/>
          <p:cNvSpPr/>
          <p:nvPr/>
        </p:nvSpPr>
        <p:spPr>
          <a:xfrm xmlns:a="http://schemas.openxmlformats.org/drawingml/2006/main">
            <a:off x="720000" y="3132000"/>
            <a:ext cx="50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分词+关键词提取，提升检索精准度</a:t>
            </a:r>
          </a:p>
        </p:txBody>
      </p:sp>
      <p:sp>
        <p:nvSpPr>
          <p:cNvPr id="10079" name="TextBox 8"/>
          <p:cNvSpPr/>
          <p:nvPr/>
        </p:nvSpPr>
        <p:spPr>
          <a:xfrm xmlns:a="http://schemas.openxmlformats.org/drawingml/2006/main">
            <a:off x="6480000" y="2700000"/>
            <a:ext cx="50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200" b="1">
                <a:solidFill>
                  <a:srgbClr val="FFFFFF"/>
                </a:solidFill>
                <a:latin typeface="Arial"/>
                <a:ea typeface="Arial"/>
              </a:rPr>
              <a:t>🎓 教学与研究</a:t>
            </a:r>
          </a:p>
        </p:txBody>
      </p:sp>
      <p:sp>
        <p:nvSpPr>
          <p:cNvPr id="10080" name="TextBox 9"/>
          <p:cNvSpPr/>
          <p:nvPr/>
        </p:nvSpPr>
        <p:spPr>
          <a:xfrm xmlns:a="http://schemas.openxmlformats.org/drawingml/2006/main">
            <a:off x="6480000" y="3132000"/>
            <a:ext cx="50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NLP入门学习、算法原理演示、快速原型验证</a:t>
            </a:r>
          </a:p>
        </p:txBody>
      </p:sp>
      <p:sp>
        <p:nvSpPr>
          <p:cNvPr id="10081" name="TextBox 10"/>
          <p:cNvSpPr/>
          <p:nvPr/>
        </p:nvSpPr>
        <p:spPr>
          <a:xfrm xmlns:a="http://schemas.openxmlformats.org/drawingml/2006/main">
            <a:off x="720000" y="3960000"/>
            <a:ext cx="50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200" b="1">
                <a:solidFill>
                  <a:srgbClr val="FFFFFF"/>
                </a:solidFill>
                <a:latin typeface="Arial"/>
                <a:ea typeface="Arial"/>
              </a:rPr>
              <a:t>💬 智能客服</a:t>
            </a:r>
          </a:p>
        </p:txBody>
      </p:sp>
      <p:sp>
        <p:nvSpPr>
          <p:cNvPr id="10082" name="TextBox 11"/>
          <p:cNvSpPr/>
          <p:nvPr/>
        </p:nvSpPr>
        <p:spPr>
          <a:xfrm xmlns:a="http://schemas.openxmlformats.org/drawingml/2006/main">
            <a:off x="720000" y="4392000"/>
            <a:ext cx="50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理解用户意图，匹配知识库回答</a:t>
            </a:r>
          </a:p>
        </p:txBody>
      </p:sp>
      <p:sp>
        <p:nvSpPr>
          <p:cNvPr id="10083" name="TextBox 12"/>
          <p:cNvSpPr/>
          <p:nvPr/>
        </p:nvSpPr>
        <p:spPr>
          <a:xfrm xmlns:a="http://schemas.openxmlformats.org/drawingml/2006/main">
            <a:off x="6480000" y="3960000"/>
            <a:ext cx="50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200" b="1">
                <a:solidFill>
                  <a:srgbClr val="FFFFFF"/>
                </a:solidFill>
                <a:latin typeface="Arial"/>
                <a:ea typeface="Arial"/>
              </a:rPr>
              <a:t>📝 内容推荐</a:t>
            </a:r>
          </a:p>
        </p:txBody>
      </p:sp>
      <p:sp>
        <p:nvSpPr>
          <p:cNvPr id="10084" name="TextBox 13"/>
          <p:cNvSpPr/>
          <p:nvPr/>
        </p:nvSpPr>
        <p:spPr>
          <a:xfrm xmlns:a="http://schemas.openxmlformats.org/drawingml/2006/main">
            <a:off x="6480000" y="4392000"/>
            <a:ext cx="50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基于文本相似度，推荐相关文章/商品</a:t>
            </a:r>
          </a:p>
        </p:txBody>
      </p:sp>
    </p:spTree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1B263B"/>
        </a:solidFill>
      </p:bgPr>
    </p:bg>
    <p:spTree>
      <p:nvGrpSpPr>
        <p:cNvPr id="1" name=""/>
        <p:cNvGrpSpPr/>
        <p:nvPr/>
      </p:nvGrpSpPr>
      <p:grpSpPr/>
      <p:sp>
        <p:nvSpPr>
          <p:cNvPr id="10085" name="TextBox 1"/>
          <p:cNvSpPr/>
          <p:nvPr/>
        </p:nvSpPr>
        <p:spPr>
          <a:xfrm xmlns:a="http://schemas.openxmlformats.org/drawingml/2006/main">
            <a:off x="720000" y="540000"/>
            <a:ext cx="5400000" cy="43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教学案例结构</a:t>
            </a:r>
          </a:p>
        </p:txBody>
      </p:sp>
      <p:sp>
        <p:nvSpPr>
          <p:cNvPr id="10086" name="TextBox 2"/>
          <p:cNvSpPr/>
          <p:nvPr/>
        </p:nvSpPr>
        <p:spPr>
          <a:xfrm xmlns:a="http://schemas.openxmlformats.org/drawingml/2006/main">
            <a:off x="720000" y="1440000"/>
            <a:ext cx="6480000" cy="21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3E5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>snownlp-examples/</a:t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>├── 01_sentiment/    情感分析</a:t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>├── 02_segmentation/ 中文分词</a:t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>├── 03_keywords/     关键词提取</a:t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>├── 04_similarity/   文本相似度</a:t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>├── 05_pinyin/       拼音转换</a:t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>└── 06_pos_tagging/  词性标注</a:t>
            </a:r>
          </a:p>
        </p:txBody>
      </p:sp>
      <p:sp>
        <p:nvSpPr>
          <p:cNvPr id="10087" name="TextBox 3"/>
          <p:cNvSpPr/>
          <p:nvPr/>
        </p:nvSpPr>
        <p:spPr>
          <a:xfrm xmlns:a="http://schemas.openxmlformats.org/drawingml/2006/main">
            <a:off x="7920000" y="1440000"/>
            <a:ext cx="360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 b="1">
                <a:solidFill>
                  <a:srgbClr val="00D4FF"/>
                </a:solidFill>
                <a:latin typeface="Arial"/>
                <a:ea typeface="Arial"/>
              </a:rPr>
              <a:t>每个案例包含:</a:t>
            </a:r>
          </a:p>
        </p:txBody>
      </p:sp>
      <p:sp>
        <p:nvSpPr>
          <p:cNvPr id="10088" name="TextBox 4"/>
          <p:cNvSpPr/>
          <p:nvPr/>
        </p:nvSpPr>
        <p:spPr>
          <a:xfrm xmlns:a="http://schemas.openxmlformats.org/drawingml/2006/main">
            <a:off x="7920000" y="1800000"/>
            <a:ext cx="3600000" cy="108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Arial"/>
                <a:ea typeface="Arial"/>
              </a:rPr>
              <a:t>✓ Python 脚本</a:t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Arial"/>
                <a:ea typeface="Arial"/>
              </a:rPr>
              <a:t>✓ 输入示例数据</a:t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Arial"/>
                <a:ea typeface="Arial"/>
              </a:rPr>
              <a:t>✓ 自动生成输出</a:t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Arial"/>
                <a:ea typeface="Arial"/>
              </a:rPr>
              <a:t>✓ 算法原理解释</a:t>
            </a:r>
          </a:p>
        </p:txBody>
      </p:sp>
    </p:spTree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1B263B"/>
        </a:solidFill>
      </p:bgPr>
    </p:bg>
    <p:spTree>
      <p:nvGrpSpPr>
        <p:cNvPr id="1" name=""/>
        <p:cNvGrpSpPr/>
        <p:nvPr/>
      </p:nvGrpSpPr>
      <p:grpSpPr/>
      <p:sp>
        <p:nvSpPr>
          <p:cNvPr id="10089" name="TextBox 1"/>
          <p:cNvSpPr/>
          <p:nvPr/>
        </p:nvSpPr>
        <p:spPr>
          <a:xfrm xmlns:a="http://schemas.openxmlformats.org/drawingml/2006/main">
            <a:off x="720000" y="540000"/>
            <a:ext cx="5400000" cy="43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快速上手</a:t>
            </a:r>
          </a:p>
        </p:txBody>
      </p:sp>
      <p:sp>
        <p:nvSpPr>
          <p:cNvPr id="10090" name="TextBox 2"/>
          <p:cNvSpPr/>
          <p:nvPr/>
        </p:nvSpPr>
        <p:spPr>
          <a:xfrm xmlns:a="http://schemas.openxmlformats.org/drawingml/2006/main">
            <a:off x="720000" y="1440000"/>
            <a:ext cx="180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 b="1">
                <a:solidFill>
                  <a:srgbClr val="FFFFFF"/>
                </a:solidFill>
                <a:latin typeface="Arial"/>
                <a:ea typeface="Arial"/>
              </a:rPr>
              <a:t>1️⃣ 安装</a:t>
            </a:r>
          </a:p>
        </p:txBody>
      </p:sp>
      <p:sp>
        <p:nvSpPr>
          <p:cNvPr id="10091" name="TextBox 3"/>
          <p:cNvSpPr/>
          <p:nvPr/>
        </p:nvSpPr>
        <p:spPr>
          <a:xfrm xmlns:a="http://schemas.openxmlformats.org/drawingml/2006/main">
            <a:off x="720000" y="1800000"/>
            <a:ext cx="5400000" cy="28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3E5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>
                <a:solidFill>
                  <a:srgbClr val="2ECC71"/>
                </a:solidFill>
                <a:latin typeface="Courier New"/>
                <a:ea typeface="Courier New"/>
              </a:rPr>
              <a:t>pip install snownlp</a:t>
            </a:r>
          </a:p>
        </p:txBody>
      </p:sp>
      <p:sp>
        <p:nvSpPr>
          <p:cNvPr id="10092" name="TextBox 4"/>
          <p:cNvSpPr/>
          <p:nvPr/>
        </p:nvSpPr>
        <p:spPr>
          <a:xfrm xmlns:a="http://schemas.openxmlformats.org/drawingml/2006/main">
            <a:off x="720000" y="2520000"/>
            <a:ext cx="180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 b="1">
                <a:solidFill>
                  <a:srgbClr val="FFFFFF"/>
                </a:solidFill>
                <a:latin typeface="Arial"/>
                <a:ea typeface="Arial"/>
              </a:rPr>
              <a:t>2️⃣ 导入使用</a:t>
            </a:r>
          </a:p>
        </p:txBody>
      </p:sp>
      <p:sp>
        <p:nvSpPr>
          <p:cNvPr id="10093" name="TextBox 5"/>
          <p:cNvSpPr/>
          <p:nvPr/>
        </p:nvSpPr>
        <p:spPr>
          <a:xfrm xmlns:a="http://schemas.openxmlformats.org/drawingml/2006/main">
            <a:off x="720000" y="2880000"/>
            <a:ext cx="9000000" cy="144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3E5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>from snownlp import SnowNLP</a:t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/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>s = SnowNLP('你的文本')</a:t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>s.sentiments  # 情感分析</a:t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>s.words       # 分词结果</a:t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>s.keywords()  # 关键词</a:t>
            </a:r>
          </a:p>
        </p:txBody>
      </p:sp>
    </p:spTree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1B263B"/>
        </a:solidFill>
      </p:bgPr>
    </p:bg>
    <p:spTree>
      <p:nvGrpSpPr>
        <p:cNvPr id="1" name=""/>
        <p:cNvGrpSpPr/>
        <p:nvPr/>
      </p:nvGrpSpPr>
      <p:grpSpPr/>
      <p:sp>
        <p:nvSpPr>
          <p:cNvPr id="10094" name="TextBox 1"/>
          <p:cNvSpPr/>
          <p:nvPr/>
        </p:nvSpPr>
        <p:spPr>
          <a:xfrm xmlns:a="http://schemas.openxmlformats.org/drawingml/2006/main">
            <a:off x="720000" y="540000"/>
            <a:ext cx="5400000" cy="43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局限与展望</a:t>
            </a:r>
          </a:p>
        </p:txBody>
      </p:sp>
      <p:sp>
        <p:nvSpPr>
          <p:cNvPr id="10095" name="TextBox 2"/>
          <p:cNvSpPr/>
          <p:nvPr/>
        </p:nvSpPr>
        <p:spPr>
          <a:xfrm xmlns:a="http://schemas.openxmlformats.org/drawingml/2006/main">
            <a:off x="720000" y="1440000"/>
            <a:ext cx="504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 b="1">
                <a:solidFill>
                  <a:srgbClr val="E74C3C"/>
                </a:solidFill>
                <a:latin typeface="Arial"/>
                <a:ea typeface="Arial"/>
              </a:rPr>
              <a:t>⚠️ 局限性</a:t>
            </a:r>
          </a:p>
        </p:txBody>
      </p:sp>
      <p:sp>
        <p:nvSpPr>
          <p:cNvPr id="10096" name="TextBox 3"/>
          <p:cNvSpPr/>
          <p:nvPr/>
        </p:nvSpPr>
        <p:spPr>
          <a:xfrm xmlns:a="http://schemas.openxmlformats.org/drawingml/2006/main">
            <a:off x="720000" y="1800000"/>
            <a:ext cx="5040000" cy="12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>
                <a:solidFill>
                  <a:srgbClr val="B0B0B0"/>
                </a:solidFill>
                <a:latin typeface="Arial"/>
                <a:ea typeface="Arial"/>
              </a:rPr>
              <a:t>• 语义理解较浅，依赖词面匹配</a:t>
            </a:r>
          </a:p>
          <a:p xmlns:a="http://schemas.openxmlformats.org/drawingml/2006/main">
            <a:r>
              <a:rPr lang="en-US" sz="1600">
                <a:solidFill>
                  <a:srgbClr val="B0B0B0"/>
                </a:solidFill>
                <a:latin typeface="Arial"/>
                <a:ea typeface="Arial"/>
              </a:rPr>
              <a:t>• 专业领域效果可能不佳</a:t>
            </a:r>
          </a:p>
          <a:p xmlns:a="http://schemas.openxmlformats.org/drawingml/2006/main">
            <a:r>
              <a:rPr lang="en-US" sz="1600">
                <a:solidFill>
                  <a:srgbClr val="B0B0B0"/>
                </a:solidFill>
                <a:latin typeface="Arial"/>
                <a:ea typeface="Arial"/>
              </a:rPr>
              <a:t>• 不支持上下文语境理解</a:t>
            </a:r>
          </a:p>
          <a:p xmlns:a="http://schemas.openxmlformats.org/drawingml/2006/main">
            <a:r>
              <a:rPr lang="en-US" sz="1600">
                <a:solidFill>
                  <a:srgbClr val="B0B0B0"/>
                </a:solidFill>
                <a:latin typeface="Arial"/>
                <a:ea typeface="Arial"/>
              </a:rPr>
              <a:t>• 模型不可自定义训练</a:t>
            </a:r>
          </a:p>
        </p:txBody>
      </p:sp>
      <p:sp>
        <p:nvSpPr>
          <p:cNvPr id="10097" name="TextBox 4"/>
          <p:cNvSpPr/>
          <p:nvPr/>
        </p:nvSpPr>
        <p:spPr>
          <a:xfrm xmlns:a="http://schemas.openxmlformats.org/drawingml/2006/main">
            <a:off x="6480000" y="1440000"/>
            <a:ext cx="504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 b="1">
                <a:solidFill>
                  <a:srgbClr val="2ECC71"/>
                </a:solidFill>
                <a:latin typeface="Arial"/>
                <a:ea typeface="Arial"/>
              </a:rPr>
              <a:t>✅ 适合场景</a:t>
            </a:r>
          </a:p>
        </p:txBody>
      </p:sp>
      <p:sp>
        <p:nvSpPr>
          <p:cNvPr id="10098" name="TextBox 5"/>
          <p:cNvSpPr/>
          <p:nvPr/>
        </p:nvSpPr>
        <p:spPr>
          <a:xfrm xmlns:a="http://schemas.openxmlformats.org/drawingml/2006/main">
            <a:off x="6480000" y="1800000"/>
            <a:ext cx="5040000" cy="12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>
                <a:solidFill>
                  <a:srgbClr val="B0B0B0"/>
                </a:solidFill>
                <a:latin typeface="Arial"/>
                <a:ea typeface="Arial"/>
              </a:rPr>
              <a:t>• NLP入门学习</a:t>
            </a:r>
          </a:p>
          <a:p xmlns:a="http://schemas.openxmlformats.org/drawingml/2006/main">
            <a:r>
              <a:rPr lang="en-US" sz="1600">
                <a:solidFill>
                  <a:srgbClr val="B0B0B0"/>
                </a:solidFill>
                <a:latin typeface="Arial"/>
                <a:ea typeface="Arial"/>
              </a:rPr>
              <a:t>• 快速原型验证</a:t>
            </a:r>
          </a:p>
          <a:p xmlns:a="http://schemas.openxmlformats.org/drawingml/2006/main">
            <a:r>
              <a:rPr lang="en-US" sz="1600">
                <a:solidFill>
                  <a:srgbClr val="B0B0B0"/>
                </a:solidFill>
                <a:latin typeface="Arial"/>
                <a:ea typeface="Arial"/>
              </a:rPr>
              <a:t>• 教学演示</a:t>
            </a:r>
          </a:p>
          <a:p xmlns:a="http://schemas.openxmlformats.org/drawingml/2006/main">
            <a:r>
              <a:rPr lang="en-US" sz="1600">
                <a:solidFill>
                  <a:srgbClr val="B0B0B0"/>
                </a:solidFill>
                <a:latin typeface="Arial"/>
                <a:ea typeface="Arial"/>
              </a:rPr>
              <a:t>• 通用文本处理任务</a:t>
            </a:r>
          </a:p>
        </p:txBody>
      </p:sp>
      <p:sp>
        <p:nvSpPr>
          <p:cNvPr id="10099" name="TextBox 6"/>
          <p:cNvSpPr/>
          <p:nvPr/>
        </p:nvSpPr>
        <p:spPr>
          <a:xfrm xmlns:a="http://schemas.openxmlformats.org/drawingml/2006/main">
            <a:off x="720000" y="3600000"/>
            <a:ext cx="104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>
                <a:solidFill>
                  <a:srgbClr val="00D4FF"/>
                </a:solidFill>
                <a:latin typeface="Arial"/>
                <a:ea typeface="Arial"/>
              </a:rPr>
              <a:t>🚀 进阶学习方向: jieba分词 → HanLP → spaCy → BERT/GPT</a:t>
            </a:r>
          </a:p>
        </p:txBody>
      </p:sp>
    </p:spTree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D1B2A"/>
        </a:solidFill>
      </p:bgPr>
    </p:bg>
    <p:spTree>
      <p:nvGrpSpPr>
        <p:cNvPr id="1" name=""/>
        <p:cNvGrpSpPr/>
        <p:nvPr/>
      </p:nvGrpSpPr>
      <p:grpSpPr/>
      <p:sp>
        <p:nvSpPr>
          <p:cNvPr id="10100" name="TextBox 1"/>
          <p:cNvSpPr/>
          <p:nvPr/>
        </p:nvSpPr>
        <p:spPr>
          <a:xfrm xmlns:a="http://schemas.openxmlformats.org/drawingml/2006/main">
            <a:off x="720000" y="1800000"/>
            <a:ext cx="10440000" cy="7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800" b="1">
                <a:solidFill>
                  <a:srgbClr val="00D4FF"/>
                </a:solidFill>
                <a:latin typeface="Arial"/>
                <a:ea typeface="Arial"/>
              </a:rPr>
              <a:t>谢谢聆听</a:t>
            </a:r>
          </a:p>
        </p:txBody>
      </p:sp>
      <p:sp>
        <p:nvSpPr>
          <p:cNvPr id="10101" name="TextBox 2"/>
          <p:cNvSpPr/>
          <p:nvPr/>
        </p:nvSpPr>
        <p:spPr>
          <a:xfrm xmlns:a="http://schemas.openxmlformats.org/drawingml/2006/main">
            <a:off x="720000" y="2880000"/>
            <a:ext cx="1044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800">
                <a:solidFill>
                  <a:srgbClr val="FFFFFF"/>
                </a:solidFill>
                <a:latin typeface="Arial"/>
                <a:ea typeface="Arial"/>
              </a:rPr>
              <a:t>Q &amp; A</a:t>
            </a:r>
          </a:p>
        </p:txBody>
      </p:sp>
      <p:sp>
        <p:nvSpPr>
          <p:cNvPr id="10102" name="TextBox 3"/>
          <p:cNvSpPr/>
          <p:nvPr/>
        </p:nvSpPr>
        <p:spPr>
          <a:xfrm xmlns:a="http://schemas.openxmlformats.org/drawingml/2006/main">
            <a:off x="720000" y="3960000"/>
            <a:ext cx="104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600">
                <a:solidFill>
                  <a:srgbClr val="7F8C8D"/>
                </a:solidFill>
                <a:latin typeface="Arial"/>
                <a:ea typeface="Arial"/>
              </a:rPr>
              <a:t>GitHub: github.com/isnowfy/snownlp</a:t>
            </a:r>
          </a:p>
        </p:txBody>
      </p:sp>
    </p:spTree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1B263B"/>
        </a:solidFill>
      </p:bgPr>
    </p:bg>
    <p:spTree>
      <p:nvGrpSpPr>
        <p:cNvPr id="1" name=""/>
        <p:cNvGrpSpPr/>
        <p:nvPr/>
      </p:nvGrpSpPr>
      <p:grpSpPr/>
      <p:sp>
        <p:nvSpPr>
          <p:cNvPr id="10003" name="TextBox 1"/>
          <p:cNvSpPr/>
          <p:nvPr/>
        </p:nvSpPr>
        <p:spPr>
          <a:xfrm xmlns:a="http://schemas.openxmlformats.org/drawingml/2006/main">
            <a:off x="720000" y="540000"/>
            <a:ext cx="1044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什么是 SnowNLP？</a:t>
            </a:r>
          </a:p>
        </p:txBody>
      </p:sp>
      <p:sp>
        <p:nvSpPr>
          <p:cNvPr id="10004" name="TextBox 2"/>
          <p:cNvSpPr/>
          <p:nvPr/>
        </p:nvSpPr>
        <p:spPr>
          <a:xfrm xmlns:a="http://schemas.openxmlformats.org/drawingml/2006/main">
            <a:off x="720000" y="1440000"/>
            <a:ext cx="32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>
                <a:solidFill>
                  <a:srgbClr val="FFFFFF"/>
                </a:solidFill>
                <a:latin typeface="Arial"/>
                <a:ea typeface="Arial"/>
              </a:rPr>
              <a:t>🚀 开箱即用</a:t>
            </a:r>
          </a:p>
        </p:txBody>
      </p:sp>
      <p:sp>
        <p:nvSpPr>
          <p:cNvPr id="10005" name="TextBox 3"/>
          <p:cNvSpPr/>
          <p:nvPr/>
        </p:nvSpPr>
        <p:spPr>
          <a:xfrm xmlns:a="http://schemas.openxmlformats.org/drawingml/2006/main">
            <a:off x="720000" y="1872000"/>
            <a:ext cx="32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pip install snownlp 即可使用，无需复杂配置</a:t>
            </a:r>
          </a:p>
        </p:txBody>
      </p:sp>
      <p:sp>
        <p:nvSpPr>
          <p:cNvPr id="10006" name="TextBox 4"/>
          <p:cNvSpPr/>
          <p:nvPr/>
        </p:nvSpPr>
        <p:spPr>
          <a:xfrm xmlns:a="http://schemas.openxmlformats.org/drawingml/2006/main">
            <a:off x="4320000" y="1440000"/>
            <a:ext cx="32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>
                <a:solidFill>
                  <a:srgbClr val="FFFFFF"/>
                </a:solidFill>
                <a:latin typeface="Arial"/>
                <a:ea typeface="Arial"/>
              </a:rPr>
              <a:t>🇨🇳 中文优先</a:t>
            </a:r>
          </a:p>
        </p:txBody>
      </p:sp>
      <p:sp>
        <p:nvSpPr>
          <p:cNvPr id="10007" name="TextBox 5"/>
          <p:cNvSpPr/>
          <p:nvPr/>
        </p:nvSpPr>
        <p:spPr>
          <a:xfrm xmlns:a="http://schemas.openxmlformats.org/drawingml/2006/main">
            <a:off x="4320000" y="1872000"/>
            <a:ext cx="32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专为中文语料设计，情感分析准确度高</a:t>
            </a:r>
          </a:p>
        </p:txBody>
      </p:sp>
      <p:sp>
        <p:nvSpPr>
          <p:cNvPr id="10008" name="TextBox 6"/>
          <p:cNvSpPr/>
          <p:nvPr/>
        </p:nvSpPr>
        <p:spPr>
          <a:xfrm xmlns:a="http://schemas.openxmlformats.org/drawingml/2006/main">
            <a:off x="7920000" y="1440000"/>
            <a:ext cx="32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>
                <a:solidFill>
                  <a:srgbClr val="FFFFFF"/>
                </a:solidFill>
                <a:latin typeface="Arial"/>
                <a:ea typeface="Arial"/>
              </a:rPr>
              <a:t>⚡ 轻量快速</a:t>
            </a:r>
          </a:p>
        </p:txBody>
      </p:sp>
      <p:sp>
        <p:nvSpPr>
          <p:cNvPr id="10009" name="TextBox 7"/>
          <p:cNvSpPr/>
          <p:nvPr/>
        </p:nvSpPr>
        <p:spPr>
          <a:xfrm xmlns:a="http://schemas.openxmlformats.org/drawingml/2006/main">
            <a:off x="7920000" y="1872000"/>
            <a:ext cx="32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无需深度学习框架，CPU即可运行</a:t>
            </a:r>
          </a:p>
        </p:txBody>
      </p:sp>
      <p:sp>
        <p:nvSpPr>
          <p:cNvPr id="10010" name="TextBox 8"/>
          <p:cNvSpPr/>
          <p:nvPr/>
        </p:nvSpPr>
        <p:spPr>
          <a:xfrm xmlns:a="http://schemas.openxmlformats.org/drawingml/2006/main">
            <a:off x="720000" y="2700000"/>
            <a:ext cx="180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 b="1">
                <a:solidFill>
                  <a:srgbClr val="00D4FF"/>
                </a:solidFill>
                <a:latin typeface="Arial"/>
                <a:ea typeface="Arial"/>
              </a:rPr>
              <a:t>快速示例</a:t>
            </a:r>
          </a:p>
        </p:txBody>
      </p:sp>
      <p:sp>
        <p:nvSpPr>
          <p:cNvPr id="10011" name="TextBox 9"/>
          <p:cNvSpPr/>
          <p:nvPr/>
        </p:nvSpPr>
        <p:spPr>
          <a:xfrm xmlns:a="http://schemas.openxmlformats.org/drawingml/2006/main">
            <a:off x="720000" y="3060000"/>
            <a:ext cx="9000000" cy="108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3E5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>from snownlp import SnowNLP</a:t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/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>s = SnowNLP('这个产品很好用！')</a:t>
            </a:r>
          </a:p>
          <a:p xmlns:a="http://schemas.openxmlformats.org/drawingml/2006/main">
            <a:r>
              <a:rPr lang="en-US" sz="1600">
                <a:solidFill>
                  <a:srgbClr val="FFFFFF"/>
                </a:solidFill>
                <a:latin typeface="Courier New"/>
                <a:ea typeface="Courier New"/>
              </a:rPr>
              <a:t>print(s.sentiments)  # 情感得分: 0.97</a:t>
            </a:r>
          </a:p>
        </p:txBody>
      </p:sp>
    </p:spTree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1B263B"/>
        </a:solidFill>
      </p:bgPr>
    </p:bg>
    <p:spTree>
      <p:nvGrpSpPr>
        <p:cNvPr id="1" name=""/>
        <p:cNvGrpSpPr/>
        <p:nvPr/>
      </p:nvGrpSpPr>
      <p:grpSpPr/>
      <p:sp>
        <p:nvSpPr>
          <p:cNvPr id="10012" name="TextBox 1"/>
          <p:cNvSpPr/>
          <p:nvPr/>
        </p:nvSpPr>
        <p:spPr>
          <a:xfrm xmlns:a="http://schemas.openxmlformats.org/drawingml/2006/main">
            <a:off x="720000" y="540000"/>
            <a:ext cx="1044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六大核心功能</a:t>
            </a:r>
          </a:p>
        </p:txBody>
      </p:sp>
      <p:sp>
        <p:nvSpPr>
          <p:cNvPr id="10013" name="TextBox 2"/>
          <p:cNvSpPr/>
          <p:nvPr/>
        </p:nvSpPr>
        <p:spPr>
          <a:xfrm xmlns:a="http://schemas.openxmlformats.org/drawingml/2006/main">
            <a:off x="720000" y="1440000"/>
            <a:ext cx="32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200" b="1">
                <a:solidFill>
                  <a:srgbClr val="FFFFFF"/>
                </a:solidFill>
                <a:latin typeface="Arial"/>
                <a:ea typeface="Arial"/>
              </a:rPr>
              <a:t>📊 情感分析</a:t>
            </a:r>
          </a:p>
        </p:txBody>
      </p:sp>
      <p:sp>
        <p:nvSpPr>
          <p:cNvPr id="10014" name="TextBox 3"/>
          <p:cNvSpPr/>
          <p:nvPr/>
        </p:nvSpPr>
        <p:spPr>
          <a:xfrm xmlns:a="http://schemas.openxmlformats.org/drawingml/2006/main">
            <a:off x="720000" y="1872000"/>
            <a:ext cx="324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判断文本情感倾向</a:t>
            </a:r>
          </a:p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朴素贝叶斯分类器</a:t>
            </a:r>
          </a:p>
        </p:txBody>
      </p:sp>
      <p:sp>
        <p:nvSpPr>
          <p:cNvPr id="10015" name="TextBox 4"/>
          <p:cNvSpPr/>
          <p:nvPr/>
        </p:nvSpPr>
        <p:spPr>
          <a:xfrm xmlns:a="http://schemas.openxmlformats.org/drawingml/2006/main">
            <a:off x="4320000" y="1440000"/>
            <a:ext cx="32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200" b="1">
                <a:solidFill>
                  <a:srgbClr val="FFFFFF"/>
                </a:solidFill>
                <a:latin typeface="Arial"/>
                <a:ea typeface="Arial"/>
              </a:rPr>
              <a:t>✂️ 中文分词</a:t>
            </a:r>
          </a:p>
        </p:txBody>
      </p:sp>
      <p:sp>
        <p:nvSpPr>
          <p:cNvPr id="10016" name="TextBox 5"/>
          <p:cNvSpPr/>
          <p:nvPr/>
        </p:nvSpPr>
        <p:spPr>
          <a:xfrm xmlns:a="http://schemas.openxmlformats.org/drawingml/2006/main">
            <a:off x="4320000" y="1872000"/>
            <a:ext cx="324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切分中文句子为词语</a:t>
            </a:r>
          </a:p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CRF条件随机场</a:t>
            </a:r>
          </a:p>
        </p:txBody>
      </p:sp>
      <p:sp>
        <p:nvSpPr>
          <p:cNvPr id="10017" name="TextBox 6"/>
          <p:cNvSpPr/>
          <p:nvPr/>
        </p:nvSpPr>
        <p:spPr>
          <a:xfrm xmlns:a="http://schemas.openxmlformats.org/drawingml/2006/main">
            <a:off x="7920000" y="1440000"/>
            <a:ext cx="32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200" b="1">
                <a:solidFill>
                  <a:srgbClr val="FFFFFF"/>
                </a:solidFill>
                <a:latin typeface="Arial"/>
                <a:ea typeface="Arial"/>
              </a:rPr>
              <a:t>🔑 关键词提取</a:t>
            </a:r>
          </a:p>
        </p:txBody>
      </p:sp>
      <p:sp>
        <p:nvSpPr>
          <p:cNvPr id="10018" name="TextBox 7"/>
          <p:cNvSpPr/>
          <p:nvPr/>
        </p:nvSpPr>
        <p:spPr>
          <a:xfrm xmlns:a="http://schemas.openxmlformats.org/drawingml/2006/main">
            <a:off x="7920000" y="1872000"/>
            <a:ext cx="324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自动提取文本关键词</a:t>
            </a:r>
          </a:p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TextRank图排序</a:t>
            </a:r>
          </a:p>
        </p:txBody>
      </p:sp>
      <p:sp>
        <p:nvSpPr>
          <p:cNvPr id="10019" name="TextBox 8"/>
          <p:cNvSpPr/>
          <p:nvPr/>
        </p:nvSpPr>
        <p:spPr>
          <a:xfrm xmlns:a="http://schemas.openxmlformats.org/drawingml/2006/main">
            <a:off x="720000" y="2880000"/>
            <a:ext cx="32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200" b="1">
                <a:solidFill>
                  <a:srgbClr val="FFFFFF"/>
                </a:solidFill>
                <a:latin typeface="Arial"/>
                <a:ea typeface="Arial"/>
              </a:rPr>
              <a:t>📐 文本相似度</a:t>
            </a:r>
          </a:p>
        </p:txBody>
      </p:sp>
      <p:sp>
        <p:nvSpPr>
          <p:cNvPr id="10020" name="TextBox 9"/>
          <p:cNvSpPr/>
          <p:nvPr/>
        </p:nvSpPr>
        <p:spPr>
          <a:xfrm xmlns:a="http://schemas.openxmlformats.org/drawingml/2006/main">
            <a:off x="720000" y="3312000"/>
            <a:ext cx="324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计算两段文本相似程度</a:t>
            </a:r>
          </a:p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TF-IDF向量空间模型</a:t>
            </a:r>
          </a:p>
        </p:txBody>
      </p:sp>
      <p:sp>
        <p:nvSpPr>
          <p:cNvPr id="10021" name="TextBox 10"/>
          <p:cNvSpPr/>
          <p:nvPr/>
        </p:nvSpPr>
        <p:spPr>
          <a:xfrm xmlns:a="http://schemas.openxmlformats.org/drawingml/2006/main">
            <a:off x="4320000" y="2880000"/>
            <a:ext cx="32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200" b="1">
                <a:solidFill>
                  <a:srgbClr val="FFFFFF"/>
                </a:solidFill>
                <a:latin typeface="Arial"/>
                <a:ea typeface="Arial"/>
              </a:rPr>
              <a:t>🔤 拼音转换</a:t>
            </a:r>
          </a:p>
        </p:txBody>
      </p:sp>
      <p:sp>
        <p:nvSpPr>
          <p:cNvPr id="10022" name="TextBox 11"/>
          <p:cNvSpPr/>
          <p:nvPr/>
        </p:nvSpPr>
        <p:spPr>
          <a:xfrm xmlns:a="http://schemas.openxmlformats.org/drawingml/2006/main">
            <a:off x="4320000" y="3312000"/>
            <a:ext cx="324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汉字转汉语拼音</a:t>
            </a:r>
          </a:p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音韵映射规则</a:t>
            </a:r>
          </a:p>
        </p:txBody>
      </p:sp>
      <p:sp>
        <p:nvSpPr>
          <p:cNvPr id="10023" name="TextBox 12"/>
          <p:cNvSpPr/>
          <p:nvPr/>
        </p:nvSpPr>
        <p:spPr>
          <a:xfrm xmlns:a="http://schemas.openxmlformats.org/drawingml/2006/main">
            <a:off x="7920000" y="2880000"/>
            <a:ext cx="324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200" b="1">
                <a:solidFill>
                  <a:srgbClr val="FFFFFF"/>
                </a:solidFill>
                <a:latin typeface="Arial"/>
                <a:ea typeface="Arial"/>
              </a:rPr>
              <a:t>🏷️ 词性标注</a:t>
            </a:r>
          </a:p>
        </p:txBody>
      </p:sp>
      <p:sp>
        <p:nvSpPr>
          <p:cNvPr id="10024" name="TextBox 13"/>
          <p:cNvSpPr/>
          <p:nvPr/>
        </p:nvSpPr>
        <p:spPr>
          <a:xfrm xmlns:a="http://schemas.openxmlformats.org/drawingml/2006/main">
            <a:off x="7920000" y="3312000"/>
            <a:ext cx="324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标注词语语法类别</a:t>
            </a:r>
          </a:p>
          <a:p xmlns:a="http://schemas.openxmlformats.org/drawingml/2006/main">
            <a:r>
              <a:rPr lang="en-US" sz="1400">
                <a:solidFill>
                  <a:srgbClr val="B0B0B0"/>
                </a:solidFill>
                <a:latin typeface="Arial"/>
                <a:ea typeface="Arial"/>
              </a:rPr>
              <a:t>HMM隐马尔可夫模型</a:t>
            </a:r>
          </a:p>
        </p:txBody>
      </p:sp>
    </p:spTree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1B263B"/>
        </a:solidFill>
      </p:bgPr>
    </p:bg>
    <p:spTree>
      <p:nvGrpSpPr>
        <p:cNvPr id="1" name=""/>
        <p:cNvGrpSpPr/>
        <p:nvPr/>
      </p:nvGrpSpPr>
      <p:grpSpPr/>
      <p:sp>
        <p:nvSpPr>
          <p:cNvPr id="10025" name="TextBox 1"/>
          <p:cNvSpPr/>
          <p:nvPr/>
        </p:nvSpPr>
        <p:spPr>
          <a:xfrm xmlns:a="http://schemas.openxmlformats.org/drawingml/2006/main">
            <a:off x="720000" y="540000"/>
            <a:ext cx="5400000" cy="43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情感分析</a:t>
            </a:r>
          </a:p>
        </p:txBody>
      </p:sp>
      <p:sp>
        <p:nvSpPr>
          <p:cNvPr id="10026" name="TextBox 2"/>
          <p:cNvSpPr/>
          <p:nvPr/>
        </p:nvSpPr>
        <p:spPr>
          <a:xfrm xmlns:a="http://schemas.openxmlformats.org/drawingml/2006/main">
            <a:off x="720000" y="1008000"/>
            <a:ext cx="540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>
                <a:solidFill>
                  <a:srgbClr val="7F8C8D"/>
                </a:solidFill>
                <a:latin typeface="Arial"/>
                <a:ea typeface="Arial"/>
              </a:rPr>
              <a:t>朴素贝叶斯分类器</a:t>
            </a:r>
          </a:p>
        </p:txBody>
      </p:sp>
      <p:sp>
        <p:nvSpPr>
          <p:cNvPr id="10027" name="TextBox 3"/>
          <p:cNvSpPr/>
          <p:nvPr/>
        </p:nvSpPr>
        <p:spPr>
          <a:xfrm xmlns:a="http://schemas.openxmlformats.org/drawingml/2006/main">
            <a:off x="720000" y="1620000"/>
            <a:ext cx="108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 b="1">
                <a:solidFill>
                  <a:srgbClr val="00D4FF"/>
                </a:solidFill>
                <a:latin typeface="Arial"/>
                <a:ea typeface="Arial"/>
              </a:rPr>
              <a:t>📝 输入</a:t>
            </a:r>
          </a:p>
        </p:txBody>
      </p:sp>
      <p:sp>
        <p:nvSpPr>
          <p:cNvPr id="10028" name="TextBox 4"/>
          <p:cNvSpPr/>
          <p:nvPr/>
        </p:nvSpPr>
        <p:spPr>
          <a:xfrm xmlns:a="http://schemas.openxmlformats.org/drawingml/2006/main">
            <a:off x="720000" y="1980000"/>
            <a:ext cx="720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>
                <a:solidFill>
                  <a:srgbClr val="FFFFFF"/>
                </a:solidFill>
                <a:latin typeface="Arial"/>
                <a:ea typeface="Arial"/>
              </a:rPr>
              <a:t>这家餐厅的菜很好吃，环境也很不错。</a:t>
            </a:r>
          </a:p>
        </p:txBody>
      </p:sp>
      <p:sp>
        <p:nvSpPr>
          <p:cNvPr id="10029" name="TextBox 5"/>
          <p:cNvSpPr/>
          <p:nvPr/>
        </p:nvSpPr>
        <p:spPr>
          <a:xfrm xmlns:a="http://schemas.openxmlformats.org/drawingml/2006/main">
            <a:off x="720000" y="2520000"/>
            <a:ext cx="108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 b="1">
                <a:solidFill>
                  <a:srgbClr val="00D4FF"/>
                </a:solidFill>
                <a:latin typeface="Arial"/>
                <a:ea typeface="Arial"/>
              </a:rPr>
              <a:t>📊 输出</a:t>
            </a:r>
          </a:p>
        </p:txBody>
      </p:sp>
      <p:sp>
        <p:nvSpPr>
          <p:cNvPr id="10030" name="TextBox 6"/>
          <p:cNvSpPr/>
          <p:nvPr/>
        </p:nvSpPr>
        <p:spPr>
          <a:xfrm xmlns:a="http://schemas.openxmlformats.org/drawingml/2006/main">
            <a:off x="720000" y="2880000"/>
            <a:ext cx="720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 b="1">
                <a:solidFill>
                  <a:srgbClr val="2ECC71"/>
                </a:solidFill>
                <a:latin typeface="Arial"/>
                <a:ea typeface="Arial"/>
              </a:rPr>
              <a:t>情感得分: 0.93  →  积极情感 ✓</a:t>
            </a:r>
          </a:p>
        </p:txBody>
      </p:sp>
      <p:sp>
        <p:nvSpPr>
          <p:cNvPr id="10031" name="TextBox 7"/>
          <p:cNvSpPr/>
          <p:nvPr/>
        </p:nvSpPr>
        <p:spPr>
          <a:xfrm xmlns:a="http://schemas.openxmlformats.org/drawingml/2006/main">
            <a:off x="720000" y="3600000"/>
            <a:ext cx="900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>
                <a:solidFill>
                  <a:srgbClr val="B0B0B0"/>
                </a:solidFill>
                <a:latin typeface="Arial"/>
                <a:ea typeface="Arial"/>
              </a:rPr>
              <a:t>原理: 计算文本属于积极/消极类别的概率</a:t>
            </a:r>
          </a:p>
        </p:txBody>
      </p:sp>
      <p:sp>
        <p:nvSpPr>
          <p:cNvPr id="10032" name="TextBox 8"/>
          <p:cNvSpPr/>
          <p:nvPr/>
        </p:nvSpPr>
        <p:spPr>
          <a:xfrm xmlns:a="http://schemas.openxmlformats.org/drawingml/2006/main">
            <a:off x="720000" y="4140000"/>
            <a:ext cx="9000000" cy="9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3E5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urier New"/>
                <a:ea typeface="Courier New"/>
              </a:rPr>
              <a:t>from snownlp import SnowNLP</a:t>
            </a:r>
          </a:p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urier New"/>
                <a:ea typeface="Courier New"/>
              </a:rPr>
              <a:t>s = SnowNLP('这家餐厅的菜很好吃')</a:t>
            </a:r>
          </a:p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urier New"/>
                <a:ea typeface="Courier New"/>
              </a:rPr>
              <a:t>print(s.sentiments)  # 输出: 0.93</a:t>
            </a:r>
          </a:p>
        </p:txBody>
      </p:sp>
    </p:spTree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1B263B"/>
        </a:solidFill>
      </p:bgPr>
    </p:bg>
    <p:spTree>
      <p:nvGrpSpPr>
        <p:cNvPr id="1" name=""/>
        <p:cNvGrpSpPr/>
        <p:nvPr/>
      </p:nvGrpSpPr>
      <p:grpSpPr/>
      <p:sp>
        <p:nvSpPr>
          <p:cNvPr id="10033" name="TextBox 1"/>
          <p:cNvSpPr/>
          <p:nvPr/>
        </p:nvSpPr>
        <p:spPr>
          <a:xfrm xmlns:a="http://schemas.openxmlformats.org/drawingml/2006/main">
            <a:off x="720000" y="540000"/>
            <a:ext cx="5400000" cy="43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中文分词</a:t>
            </a:r>
          </a:p>
        </p:txBody>
      </p:sp>
      <p:sp>
        <p:nvSpPr>
          <p:cNvPr id="10034" name="TextBox 2"/>
          <p:cNvSpPr/>
          <p:nvPr/>
        </p:nvSpPr>
        <p:spPr>
          <a:xfrm xmlns:a="http://schemas.openxmlformats.org/drawingml/2006/main">
            <a:off x="720000" y="1008000"/>
            <a:ext cx="540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>
                <a:solidFill>
                  <a:srgbClr val="7F8C8D"/>
                </a:solidFill>
                <a:latin typeface="Arial"/>
                <a:ea typeface="Arial"/>
              </a:rPr>
              <a:t>CRF 条件随机场</a:t>
            </a:r>
          </a:p>
        </p:txBody>
      </p:sp>
      <p:sp>
        <p:nvSpPr>
          <p:cNvPr id="10035" name="TextBox 3"/>
          <p:cNvSpPr/>
          <p:nvPr/>
        </p:nvSpPr>
        <p:spPr>
          <a:xfrm xmlns:a="http://schemas.openxmlformats.org/drawingml/2006/main">
            <a:off x="720000" y="1620000"/>
            <a:ext cx="108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 b="1">
                <a:solidFill>
                  <a:srgbClr val="00D4FF"/>
                </a:solidFill>
                <a:latin typeface="Arial"/>
                <a:ea typeface="Arial"/>
              </a:rPr>
              <a:t>📝 输入</a:t>
            </a:r>
          </a:p>
        </p:txBody>
      </p:sp>
      <p:sp>
        <p:nvSpPr>
          <p:cNvPr id="10036" name="TextBox 4"/>
          <p:cNvSpPr/>
          <p:nvPr/>
        </p:nvSpPr>
        <p:spPr>
          <a:xfrm xmlns:a="http://schemas.openxmlformats.org/drawingml/2006/main">
            <a:off x="720000" y="1980000"/>
            <a:ext cx="900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>
                <a:solidFill>
                  <a:srgbClr val="FFFFFF"/>
                </a:solidFill>
                <a:latin typeface="Arial"/>
                <a:ea typeface="Arial"/>
              </a:rPr>
              <a:t>自然语言处理是人工智能的重要分支</a:t>
            </a:r>
          </a:p>
        </p:txBody>
      </p:sp>
      <p:sp>
        <p:nvSpPr>
          <p:cNvPr id="10037" name="TextBox 5"/>
          <p:cNvSpPr/>
          <p:nvPr/>
        </p:nvSpPr>
        <p:spPr>
          <a:xfrm xmlns:a="http://schemas.openxmlformats.org/drawingml/2006/main">
            <a:off x="720000" y="2520000"/>
            <a:ext cx="108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 b="1">
                <a:solidFill>
                  <a:srgbClr val="00D4FF"/>
                </a:solidFill>
                <a:latin typeface="Arial"/>
                <a:ea typeface="Arial"/>
              </a:rPr>
              <a:t>📊 输出</a:t>
            </a:r>
          </a:p>
        </p:txBody>
      </p:sp>
      <p:sp>
        <p:nvSpPr>
          <p:cNvPr id="10038" name="TextBox 6"/>
          <p:cNvSpPr/>
          <p:nvPr/>
        </p:nvSpPr>
        <p:spPr>
          <a:xfrm xmlns:a="http://schemas.openxmlformats.org/drawingml/2006/main">
            <a:off x="720000" y="2880000"/>
            <a:ext cx="900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 b="1">
                <a:solidFill>
                  <a:srgbClr val="2ECC71"/>
                </a:solidFill>
                <a:latin typeface="Arial"/>
                <a:ea typeface="Arial"/>
              </a:rPr>
              <a:t>["自然", "语言", "处理", "是", "人工智能", "的", "重要", "分支"]</a:t>
            </a:r>
          </a:p>
        </p:txBody>
      </p:sp>
      <p:sp>
        <p:nvSpPr>
          <p:cNvPr id="10039" name="TextBox 7"/>
          <p:cNvSpPr/>
          <p:nvPr/>
        </p:nvSpPr>
        <p:spPr>
          <a:xfrm xmlns:a="http://schemas.openxmlformats.org/drawingml/2006/main">
            <a:off x="720000" y="3600000"/>
            <a:ext cx="900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>
                <a:solidFill>
                  <a:srgbClr val="B0B0B0"/>
                </a:solidFill>
                <a:latin typeface="Arial"/>
                <a:ea typeface="Arial"/>
              </a:rPr>
              <a:t>BMES标注: B=词首  M=词中  E=词尾  S=单字</a:t>
            </a:r>
          </a:p>
        </p:txBody>
      </p:sp>
      <p:sp>
        <p:nvSpPr>
          <p:cNvPr id="10040" name="TextBox 8"/>
          <p:cNvSpPr/>
          <p:nvPr/>
        </p:nvSpPr>
        <p:spPr>
          <a:xfrm xmlns:a="http://schemas.openxmlformats.org/drawingml/2006/main">
            <a:off x="720000" y="4140000"/>
            <a:ext cx="9000000" cy="9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3E5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urier New"/>
                <a:ea typeface="Courier New"/>
              </a:rPr>
              <a:t>from snownlp import SnowNLP</a:t>
            </a:r>
          </a:p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urier New"/>
                <a:ea typeface="Courier New"/>
              </a:rPr>
              <a:t>s = SnowNLP('自然语言处理')</a:t>
            </a:r>
          </a:p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urier New"/>
                <a:ea typeface="Courier New"/>
              </a:rPr>
              <a:t>print(s.words)  # 输出: ['自然', '语言', '处理']</a:t>
            </a:r>
          </a:p>
        </p:txBody>
      </p:sp>
    </p:spTree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1B263B"/>
        </a:solidFill>
      </p:bgPr>
    </p:bg>
    <p:spTree>
      <p:nvGrpSpPr>
        <p:cNvPr id="1" name=""/>
        <p:cNvGrpSpPr/>
        <p:nvPr/>
      </p:nvGrpSpPr>
      <p:grpSpPr/>
      <p:sp>
        <p:nvSpPr>
          <p:cNvPr id="10041" name="TextBox 1"/>
          <p:cNvSpPr/>
          <p:nvPr/>
        </p:nvSpPr>
        <p:spPr>
          <a:xfrm xmlns:a="http://schemas.openxmlformats.org/drawingml/2006/main">
            <a:off x="720000" y="540000"/>
            <a:ext cx="5400000" cy="43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关键词提取</a:t>
            </a:r>
          </a:p>
        </p:txBody>
      </p:sp>
      <p:sp>
        <p:nvSpPr>
          <p:cNvPr id="10042" name="TextBox 2"/>
          <p:cNvSpPr/>
          <p:nvPr/>
        </p:nvSpPr>
        <p:spPr>
          <a:xfrm xmlns:a="http://schemas.openxmlformats.org/drawingml/2006/main">
            <a:off x="720000" y="1008000"/>
            <a:ext cx="540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>
                <a:solidFill>
                  <a:srgbClr val="7F8C8D"/>
                </a:solidFill>
                <a:latin typeface="Arial"/>
                <a:ea typeface="Arial"/>
              </a:rPr>
              <a:t>TextRank 图排序算法</a:t>
            </a:r>
          </a:p>
        </p:txBody>
      </p:sp>
      <p:sp>
        <p:nvSpPr>
          <p:cNvPr id="10043" name="TextBox 3"/>
          <p:cNvSpPr/>
          <p:nvPr/>
        </p:nvSpPr>
        <p:spPr>
          <a:xfrm xmlns:a="http://schemas.openxmlformats.org/drawingml/2006/main">
            <a:off x="720000" y="1620000"/>
            <a:ext cx="108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 b="1">
                <a:solidFill>
                  <a:srgbClr val="00D4FF"/>
                </a:solidFill>
                <a:latin typeface="Arial"/>
                <a:ea typeface="Arial"/>
              </a:rPr>
              <a:t>📝 输入</a:t>
            </a:r>
          </a:p>
        </p:txBody>
      </p:sp>
      <p:sp>
        <p:nvSpPr>
          <p:cNvPr id="10044" name="TextBox 4"/>
          <p:cNvSpPr/>
          <p:nvPr/>
        </p:nvSpPr>
        <p:spPr>
          <a:xfrm xmlns:a="http://schemas.openxmlformats.org/drawingml/2006/main">
            <a:off x="720000" y="1980000"/>
            <a:ext cx="900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>
                <a:solidFill>
                  <a:srgbClr val="FFFFFF"/>
                </a:solidFill>
                <a:latin typeface="Arial"/>
                <a:ea typeface="Arial"/>
              </a:rPr>
              <a:t>人工智能正在改变我们的生活方式，机器学习技术发展迅速...</a:t>
            </a:r>
          </a:p>
        </p:txBody>
      </p:sp>
      <p:sp>
        <p:nvSpPr>
          <p:cNvPr id="10045" name="TextBox 5"/>
          <p:cNvSpPr/>
          <p:nvPr/>
        </p:nvSpPr>
        <p:spPr>
          <a:xfrm xmlns:a="http://schemas.openxmlformats.org/drawingml/2006/main">
            <a:off x="720000" y="2520000"/>
            <a:ext cx="108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 b="1">
                <a:solidFill>
                  <a:srgbClr val="00D4FF"/>
                </a:solidFill>
                <a:latin typeface="Arial"/>
                <a:ea typeface="Arial"/>
              </a:rPr>
              <a:t>📊 输出</a:t>
            </a:r>
          </a:p>
        </p:txBody>
      </p:sp>
      <p:sp>
        <p:nvSpPr>
          <p:cNvPr id="10046" name="TextBox 6"/>
          <p:cNvSpPr/>
          <p:nvPr/>
        </p:nvSpPr>
        <p:spPr>
          <a:xfrm xmlns:a="http://schemas.openxmlformats.org/drawingml/2006/main">
            <a:off x="720000" y="2880000"/>
            <a:ext cx="900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 b="1">
                <a:solidFill>
                  <a:srgbClr val="2ECC71"/>
                </a:solidFill>
                <a:latin typeface="Arial"/>
                <a:ea typeface="Arial"/>
              </a:rPr>
              <a:t>["人工智能", "机器学习", "技术", "生活方式"]</a:t>
            </a:r>
          </a:p>
        </p:txBody>
      </p:sp>
      <p:sp>
        <p:nvSpPr>
          <p:cNvPr id="10047" name="TextBox 7"/>
          <p:cNvSpPr/>
          <p:nvPr/>
        </p:nvSpPr>
        <p:spPr>
          <a:xfrm xmlns:a="http://schemas.openxmlformats.org/drawingml/2006/main">
            <a:off x="720000" y="3600000"/>
            <a:ext cx="900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>
                <a:solidFill>
                  <a:srgbClr val="B0B0B0"/>
                </a:solidFill>
                <a:latin typeface="Arial"/>
                <a:ea typeface="Arial"/>
              </a:rPr>
              <a:t>原理: 类似PageRank，词语共现关系构建图，迭代计算重要性</a:t>
            </a:r>
          </a:p>
        </p:txBody>
      </p:sp>
      <p:sp>
        <p:nvSpPr>
          <p:cNvPr id="10048" name="TextBox 8"/>
          <p:cNvSpPr/>
          <p:nvPr/>
        </p:nvSpPr>
        <p:spPr>
          <a:xfrm xmlns:a="http://schemas.openxmlformats.org/drawingml/2006/main">
            <a:off x="720000" y="4140000"/>
            <a:ext cx="9000000" cy="9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3E5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urier New"/>
                <a:ea typeface="Courier New"/>
              </a:rPr>
              <a:t>from snownlp import SnowNLP</a:t>
            </a:r>
          </a:p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urier New"/>
                <a:ea typeface="Courier New"/>
              </a:rPr>
              <a:t>s = SnowNLP('人工智能正在改变我们的生活方式')</a:t>
            </a:r>
          </a:p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urier New"/>
                <a:ea typeface="Courier New"/>
              </a:rPr>
              <a:t>print(s.keywords(3))  # 提取前3个关键词</a:t>
            </a:r>
          </a:p>
        </p:txBody>
      </p:sp>
    </p:spTree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1B263B"/>
        </a:solidFill>
      </p:bgPr>
    </p:bg>
    <p:spTree>
      <p:nvGrpSpPr>
        <p:cNvPr id="1" name=""/>
        <p:cNvGrpSpPr/>
        <p:nvPr/>
      </p:nvGrpSpPr>
      <p:grpSpPr/>
      <p:sp>
        <p:nvSpPr>
          <p:cNvPr id="10049" name="TextBox 1"/>
          <p:cNvSpPr/>
          <p:nvPr/>
        </p:nvSpPr>
        <p:spPr>
          <a:xfrm xmlns:a="http://schemas.openxmlformats.org/drawingml/2006/main">
            <a:off x="720000" y="540000"/>
            <a:ext cx="5400000" cy="43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文本相似度</a:t>
            </a:r>
          </a:p>
        </p:txBody>
      </p:sp>
      <p:sp>
        <p:nvSpPr>
          <p:cNvPr id="10050" name="TextBox 2"/>
          <p:cNvSpPr/>
          <p:nvPr/>
        </p:nvSpPr>
        <p:spPr>
          <a:xfrm xmlns:a="http://schemas.openxmlformats.org/drawingml/2006/main">
            <a:off x="720000" y="1008000"/>
            <a:ext cx="540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>
                <a:solidFill>
                  <a:srgbClr val="7F8C8D"/>
                </a:solidFill>
                <a:latin typeface="Arial"/>
                <a:ea typeface="Arial"/>
              </a:rPr>
              <a:t>TF-IDF 向量空间模型</a:t>
            </a:r>
          </a:p>
        </p:txBody>
      </p:sp>
      <p:sp>
        <p:nvSpPr>
          <p:cNvPr id="10051" name="TextBox 3"/>
          <p:cNvSpPr/>
          <p:nvPr/>
        </p:nvSpPr>
        <p:spPr>
          <a:xfrm xmlns:a="http://schemas.openxmlformats.org/drawingml/2006/main">
            <a:off x="720000" y="1620000"/>
            <a:ext cx="108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 b="1">
                <a:solidFill>
                  <a:srgbClr val="00D4FF"/>
                </a:solidFill>
                <a:latin typeface="Arial"/>
                <a:ea typeface="Arial"/>
              </a:rPr>
              <a:t>📝 输入</a:t>
            </a:r>
          </a:p>
        </p:txBody>
      </p:sp>
      <p:sp>
        <p:nvSpPr>
          <p:cNvPr id="10052" name="TextBox 4"/>
          <p:cNvSpPr/>
          <p:nvPr/>
        </p:nvSpPr>
        <p:spPr>
          <a:xfrm xmlns:a="http://schemas.openxmlformats.org/drawingml/2006/main">
            <a:off x="720000" y="1980000"/>
            <a:ext cx="900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>
                <a:solidFill>
                  <a:srgbClr val="FFFFFF"/>
                </a:solidFill>
                <a:latin typeface="Arial"/>
                <a:ea typeface="Arial"/>
              </a:rPr>
              <a:t>文本A: 人工智能正在改变我们的生活方式</a:t>
            </a:r>
          </a:p>
          <a:p xmlns:a="http://schemas.openxmlformats.org/drawingml/2006/main">
            <a:r>
              <a:rPr lang="en-US" sz="1800">
                <a:solidFill>
                  <a:srgbClr val="FFFFFF"/>
                </a:solidFill>
                <a:latin typeface="Arial"/>
                <a:ea typeface="Arial"/>
              </a:rPr>
              <a:t>文本B: 人工智能技术发展给生活带来便利</a:t>
            </a:r>
          </a:p>
        </p:txBody>
      </p:sp>
      <p:sp>
        <p:nvSpPr>
          <p:cNvPr id="10053" name="TextBox 5"/>
          <p:cNvSpPr/>
          <p:nvPr/>
        </p:nvSpPr>
        <p:spPr>
          <a:xfrm xmlns:a="http://schemas.openxmlformats.org/drawingml/2006/main">
            <a:off x="720000" y="2880000"/>
            <a:ext cx="108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 b="1">
                <a:solidFill>
                  <a:srgbClr val="00D4FF"/>
                </a:solidFill>
                <a:latin typeface="Arial"/>
                <a:ea typeface="Arial"/>
              </a:rPr>
              <a:t>📊 输出</a:t>
            </a:r>
          </a:p>
        </p:txBody>
      </p:sp>
      <p:sp>
        <p:nvSpPr>
          <p:cNvPr id="10054" name="TextBox 6"/>
          <p:cNvSpPr/>
          <p:nvPr/>
        </p:nvSpPr>
        <p:spPr>
          <a:xfrm xmlns:a="http://schemas.openxmlformats.org/drawingml/2006/main">
            <a:off x="720000" y="3240000"/>
            <a:ext cx="540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 b="1">
                <a:solidFill>
                  <a:srgbClr val="2ECC71"/>
                </a:solidFill>
                <a:latin typeface="Arial"/>
                <a:ea typeface="Arial"/>
              </a:rPr>
              <a:t>相似度: 0.72  (较高相似)</a:t>
            </a:r>
          </a:p>
        </p:txBody>
      </p:sp>
      <p:sp>
        <p:nvSpPr>
          <p:cNvPr id="10055" name="TextBox 7"/>
          <p:cNvSpPr/>
          <p:nvPr/>
        </p:nvSpPr>
        <p:spPr>
          <a:xfrm xmlns:a="http://schemas.openxmlformats.org/drawingml/2006/main">
            <a:off x="720000" y="3960000"/>
            <a:ext cx="900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>
                <a:solidFill>
                  <a:srgbClr val="B0B0B0"/>
                </a:solidFill>
                <a:latin typeface="Arial"/>
                <a:ea typeface="Arial"/>
              </a:rPr>
              <a:t>原理: 文本转向量 → 计算余弦相似度 → 值越接近1越相似</a:t>
            </a:r>
          </a:p>
        </p:txBody>
      </p:sp>
    </p:spTree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1B263B"/>
        </a:solidFill>
      </p:bgPr>
    </p:bg>
    <p:spTree>
      <p:nvGrpSpPr>
        <p:cNvPr id="1" name=""/>
        <p:cNvGrpSpPr/>
        <p:nvPr/>
      </p:nvGrpSpPr>
      <p:grpSpPr/>
      <p:sp>
        <p:nvSpPr>
          <p:cNvPr id="10056" name="TextBox 1"/>
          <p:cNvSpPr/>
          <p:nvPr/>
        </p:nvSpPr>
        <p:spPr>
          <a:xfrm xmlns:a="http://schemas.openxmlformats.org/drawingml/2006/main">
            <a:off x="720000" y="540000"/>
            <a:ext cx="5400000" cy="43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拼音转换</a:t>
            </a:r>
          </a:p>
        </p:txBody>
      </p:sp>
      <p:sp>
        <p:nvSpPr>
          <p:cNvPr id="10057" name="TextBox 2"/>
          <p:cNvSpPr/>
          <p:nvPr/>
        </p:nvSpPr>
        <p:spPr>
          <a:xfrm xmlns:a="http://schemas.openxmlformats.org/drawingml/2006/main">
            <a:off x="720000" y="1008000"/>
            <a:ext cx="540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>
                <a:solidFill>
                  <a:srgbClr val="7F8C8D"/>
                </a:solidFill>
                <a:latin typeface="Arial"/>
                <a:ea typeface="Arial"/>
              </a:rPr>
              <a:t>中文音韵映射规则</a:t>
            </a:r>
          </a:p>
        </p:txBody>
      </p:sp>
      <p:sp>
        <p:nvSpPr>
          <p:cNvPr id="10058" name="TextBox 3"/>
          <p:cNvSpPr/>
          <p:nvPr/>
        </p:nvSpPr>
        <p:spPr>
          <a:xfrm xmlns:a="http://schemas.openxmlformats.org/drawingml/2006/main">
            <a:off x="720000" y="1620000"/>
            <a:ext cx="108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 b="1">
                <a:solidFill>
                  <a:srgbClr val="00D4FF"/>
                </a:solidFill>
                <a:latin typeface="Arial"/>
                <a:ea typeface="Arial"/>
              </a:rPr>
              <a:t>📝 输入</a:t>
            </a:r>
          </a:p>
        </p:txBody>
      </p:sp>
      <p:sp>
        <p:nvSpPr>
          <p:cNvPr id="10059" name="TextBox 4"/>
          <p:cNvSpPr/>
          <p:nvPr/>
        </p:nvSpPr>
        <p:spPr>
          <a:xfrm xmlns:a="http://schemas.openxmlformats.org/drawingml/2006/main">
            <a:off x="720000" y="1980000"/>
            <a:ext cx="540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>
                <a:solidFill>
                  <a:srgbClr val="FFFFFF"/>
                </a:solidFill>
                <a:latin typeface="Arial"/>
                <a:ea typeface="Arial"/>
              </a:rPr>
              <a:t>自然语言处理</a:t>
            </a:r>
          </a:p>
        </p:txBody>
      </p:sp>
      <p:sp>
        <p:nvSpPr>
          <p:cNvPr id="10060" name="TextBox 5"/>
          <p:cNvSpPr/>
          <p:nvPr/>
        </p:nvSpPr>
        <p:spPr>
          <a:xfrm xmlns:a="http://schemas.openxmlformats.org/drawingml/2006/main">
            <a:off x="720000" y="2520000"/>
            <a:ext cx="108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 b="1">
                <a:solidFill>
                  <a:srgbClr val="00D4FF"/>
                </a:solidFill>
                <a:latin typeface="Arial"/>
                <a:ea typeface="Arial"/>
              </a:rPr>
              <a:t>📊 输出</a:t>
            </a:r>
          </a:p>
        </p:txBody>
      </p:sp>
      <p:sp>
        <p:nvSpPr>
          <p:cNvPr id="10061" name="TextBox 6"/>
          <p:cNvSpPr/>
          <p:nvPr/>
        </p:nvSpPr>
        <p:spPr>
          <a:xfrm xmlns:a="http://schemas.openxmlformats.org/drawingml/2006/main">
            <a:off x="720000" y="2880000"/>
            <a:ext cx="720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>
                <a:solidFill>
                  <a:srgbClr val="2ECC71"/>
                </a:solidFill>
                <a:latin typeface="Arial"/>
                <a:ea typeface="Arial"/>
              </a:rPr>
              <a:t>zi ran yu yan chu li</a:t>
            </a:r>
          </a:p>
        </p:txBody>
      </p:sp>
      <p:sp>
        <p:nvSpPr>
          <p:cNvPr id="10062" name="TextBox 7"/>
          <p:cNvSpPr/>
          <p:nvPr/>
        </p:nvSpPr>
        <p:spPr>
          <a:xfrm xmlns:a="http://schemas.openxmlformats.org/drawingml/2006/main">
            <a:off x="720000" y="3600000"/>
            <a:ext cx="900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>
                <a:solidFill>
                  <a:srgbClr val="B0B0B0"/>
                </a:solidFill>
                <a:latin typeface="Arial"/>
                <a:ea typeface="Arial"/>
              </a:rPr>
              <a:t>原理: 汉字→字典映射→拼音 (支持多音字处理)</a:t>
            </a:r>
          </a:p>
        </p:txBody>
      </p:sp>
      <p:sp>
        <p:nvSpPr>
          <p:cNvPr id="10063" name="TextBox 8"/>
          <p:cNvSpPr/>
          <p:nvPr/>
        </p:nvSpPr>
        <p:spPr>
          <a:xfrm xmlns:a="http://schemas.openxmlformats.org/drawingml/2006/main">
            <a:off x="720000" y="4140000"/>
            <a:ext cx="9000000" cy="9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3E5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urier New"/>
                <a:ea typeface="Courier New"/>
              </a:rPr>
              <a:t>from snownlp import SnowNLP</a:t>
            </a:r>
          </a:p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urier New"/>
                <a:ea typeface="Courier New"/>
              </a:rPr>
              <a:t>s = SnowNLP('自然语言处理')</a:t>
            </a:r>
          </a:p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urier New"/>
                <a:ea typeface="Courier New"/>
              </a:rPr>
              <a:t>print(s.pinyin)  # 输出: ['zi', 'ran', 'yu', 'yan', 'chu', 'li']</a:t>
            </a:r>
          </a:p>
        </p:txBody>
      </p:sp>
    </p:spTree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1B263B"/>
        </a:solidFill>
      </p:bgPr>
    </p:bg>
    <p:spTree>
      <p:nvGrpSpPr>
        <p:cNvPr id="1" name=""/>
        <p:cNvGrpSpPr/>
        <p:nvPr/>
      </p:nvGrpSpPr>
      <p:grpSpPr/>
      <p:sp>
        <p:nvSpPr>
          <p:cNvPr id="10064" name="TextBox 1"/>
          <p:cNvSpPr/>
          <p:nvPr/>
        </p:nvSpPr>
        <p:spPr>
          <a:xfrm xmlns:a="http://schemas.openxmlformats.org/drawingml/2006/main">
            <a:off x="720000" y="540000"/>
            <a:ext cx="5400000" cy="43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词性标注</a:t>
            </a:r>
          </a:p>
        </p:txBody>
      </p:sp>
      <p:sp>
        <p:nvSpPr>
          <p:cNvPr id="10065" name="TextBox 2"/>
          <p:cNvSpPr/>
          <p:nvPr/>
        </p:nvSpPr>
        <p:spPr>
          <a:xfrm xmlns:a="http://schemas.openxmlformats.org/drawingml/2006/main">
            <a:off x="720000" y="1008000"/>
            <a:ext cx="540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>
                <a:solidFill>
                  <a:srgbClr val="7F8C8D"/>
                </a:solidFill>
                <a:latin typeface="Arial"/>
                <a:ea typeface="Arial"/>
              </a:rPr>
              <a:t>HMM 隐马尔可夫模型</a:t>
            </a:r>
          </a:p>
        </p:txBody>
      </p:sp>
      <p:sp>
        <p:nvSpPr>
          <p:cNvPr id="10066" name="TextBox 3"/>
          <p:cNvSpPr/>
          <p:nvPr/>
        </p:nvSpPr>
        <p:spPr>
          <a:xfrm xmlns:a="http://schemas.openxmlformats.org/drawingml/2006/main">
            <a:off x="720000" y="1620000"/>
            <a:ext cx="108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 b="1">
                <a:solidFill>
                  <a:srgbClr val="00D4FF"/>
                </a:solidFill>
                <a:latin typeface="Arial"/>
                <a:ea typeface="Arial"/>
              </a:rPr>
              <a:t>📝 输入</a:t>
            </a:r>
          </a:p>
        </p:txBody>
      </p:sp>
      <p:sp>
        <p:nvSpPr>
          <p:cNvPr id="10067" name="TextBox 4"/>
          <p:cNvSpPr/>
          <p:nvPr/>
        </p:nvSpPr>
        <p:spPr>
          <a:xfrm xmlns:a="http://schemas.openxmlformats.org/drawingml/2006/main">
            <a:off x="720000" y="1980000"/>
            <a:ext cx="540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>
                <a:solidFill>
                  <a:srgbClr val="FFFFFF"/>
                </a:solidFill>
                <a:latin typeface="Arial"/>
                <a:ea typeface="Arial"/>
              </a:rPr>
              <a:t>我喜欢编写程序代码</a:t>
            </a:r>
          </a:p>
        </p:txBody>
      </p:sp>
      <p:sp>
        <p:nvSpPr>
          <p:cNvPr id="10068" name="TextBox 5"/>
          <p:cNvSpPr/>
          <p:nvPr/>
        </p:nvSpPr>
        <p:spPr>
          <a:xfrm xmlns:a="http://schemas.openxmlformats.org/drawingml/2006/main">
            <a:off x="720000" y="2520000"/>
            <a:ext cx="108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 b="1">
                <a:solidFill>
                  <a:srgbClr val="00D4FF"/>
                </a:solidFill>
                <a:latin typeface="Arial"/>
                <a:ea typeface="Arial"/>
              </a:rPr>
              <a:t>📊 输出</a:t>
            </a:r>
          </a:p>
        </p:txBody>
      </p:sp>
      <p:sp>
        <p:nvSpPr>
          <p:cNvPr id="10069" name="TextBox 6"/>
          <p:cNvSpPr/>
          <p:nvPr/>
        </p:nvSpPr>
        <p:spPr>
          <a:xfrm xmlns:a="http://schemas.openxmlformats.org/drawingml/2006/main">
            <a:off x="720000" y="2880000"/>
            <a:ext cx="900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 b="1">
                <a:solidFill>
                  <a:srgbClr val="2ECC71"/>
                </a:solidFill>
                <a:latin typeface="Arial"/>
                <a:ea typeface="Arial"/>
              </a:rPr>
              <a:t>我/r  喜欢/v  编写/v  程序/n  代码/n</a:t>
            </a:r>
          </a:p>
        </p:txBody>
      </p:sp>
      <p:sp>
        <p:nvSpPr>
          <p:cNvPr id="10070" name="TextBox 7"/>
          <p:cNvSpPr/>
          <p:nvPr/>
        </p:nvSpPr>
        <p:spPr>
          <a:xfrm xmlns:a="http://schemas.openxmlformats.org/drawingml/2006/main">
            <a:off x="720000" y="3600000"/>
            <a:ext cx="9000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>
                <a:solidFill>
                  <a:srgbClr val="B0B0B0"/>
                </a:solidFill>
                <a:latin typeface="Arial"/>
                <a:ea typeface="Arial"/>
              </a:rPr>
              <a:t>r=代词  v=动词  n=名词  a=形容词  p=介词</a:t>
            </a:r>
          </a:p>
        </p:txBody>
      </p:sp>
      <p:sp>
        <p:nvSpPr>
          <p:cNvPr id="10071" name="TextBox 8"/>
          <p:cNvSpPr/>
          <p:nvPr/>
        </p:nvSpPr>
        <p:spPr>
          <a:xfrm xmlns:a="http://schemas.openxmlformats.org/drawingml/2006/main">
            <a:off x="720000" y="4140000"/>
            <a:ext cx="9000000" cy="9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3E5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urier New"/>
                <a:ea typeface="Courier New"/>
              </a:rPr>
              <a:t>from snownlp import SnowNLP</a:t>
            </a:r>
          </a:p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urier New"/>
                <a:ea typeface="Courier New"/>
              </a:rPr>
              <a:t>s = SnowNLP('我喜欢编程')</a:t>
            </a:r>
          </a:p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urier New"/>
                <a:ea typeface="Courier New"/>
              </a:rPr>
              <a:t>print(s.tags)  # 输出: [('我', 'r'), ('喜欢', 'v'), ('编程', 'v')]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