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aaa018cc87494d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ebe667cee2e84a70"/>
    <p:sldId id="257" r:id="R7280684b296a4d9e"/>
    <p:sldId id="258" r:id="Ra6e0008de4c241c4"/>
    <p:sldId id="259" r:id="R586f7ad057ad4a23"/>
    <p:sldId id="260" r:id="Rd4700fb50f824302"/>
    <p:sldId id="261" r:id="Rc79a78d6dfc24597"/>
    <p:sldId id="262" r:id="Raf958a1bbb1942db"/>
    <p:sldId id="263" r:id="R89c9318d4da54f4b"/>
    <p:sldId id="264" r:id="R3bcfca69c2694c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ebe667cee2e84a70" /><Relationship Type="http://schemas.openxmlformats.org/officeDocument/2006/relationships/slide" Target="/ppt/slides/slide2.xml" Id="R7280684b296a4d9e" /><Relationship Type="http://schemas.openxmlformats.org/officeDocument/2006/relationships/slide" Target="/ppt/slides/slide3.xml" Id="Ra6e0008de4c241c4" /><Relationship Type="http://schemas.openxmlformats.org/officeDocument/2006/relationships/slide" Target="/ppt/slides/slide4.xml" Id="R586f7ad057ad4a23" /><Relationship Type="http://schemas.openxmlformats.org/officeDocument/2006/relationships/slide" Target="/ppt/slides/slide5.xml" Id="Rd4700fb50f824302" /><Relationship Type="http://schemas.openxmlformats.org/officeDocument/2006/relationships/slide" Target="/ppt/slides/slide6.xml" Id="Rc79a78d6dfc24597" /><Relationship Type="http://schemas.openxmlformats.org/officeDocument/2006/relationships/slide" Target="/ppt/slides/slide7.xml" Id="Raf958a1bbb1942db" /><Relationship Type="http://schemas.openxmlformats.org/officeDocument/2006/relationships/slide" Target="/ppt/slides/slide8.xml" Id="R89c9318d4da54f4b" /><Relationship Type="http://schemas.openxmlformats.org/officeDocument/2006/relationships/slide" Target="/ppt/slides/slide9.xml" Id="R3bcfca69c2694c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146bf2218b41d7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2cc77844945a5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ab480f1a94904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5914137d99492e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ea23f48aa64b5e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4dffbe16dc4b4834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1c858ed354e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6921318f34f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977842b2f40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d19a897764f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28c97f64141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b4e8a9f794a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ae95591cc44f4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94ff67a5a4e54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9afb17a004378" /></Relationships>
</file>

<file path=ppt/slides/slide1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1A1A2E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SnowNLP</a:t>
            </a:r>
          </a:p>
        </p:txBody>
      </p:sp>
      <p:sp>
        <p:nvSpPr>
          <p:cNvPr id="10000" name="TextBox 2"/>
          <p:cNvSpPr/>
          <p:nvPr/>
        </p:nvSpPr>
        <p:spPr>
          <a:xfrm>
            <a:off x="1800000" y="2160000"/>
            <a:ext cx="8640000" cy="144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7200" b="1">
                <a:solidFill>
                  <a:srgbClr val="00D4FF"/>
                </a:solidFill>
                <a:latin typeface="Arial"/>
                <a:ea typeface="Arial"/>
              </a:rPr>
              <a:t>SnowNLP</a:t>
            </a:r>
          </a:p>
        </p:txBody>
      </p:sp>
      <p:sp>
        <p:nvSpPr>
          <p:cNvPr id="10001" name="TextBox 3"/>
          <p:cNvSpPr/>
          <p:nvPr/>
        </p:nvSpPr>
        <p:spPr>
          <a:xfrm>
            <a:off x="1800000" y="3780000"/>
            <a:ext cx="8640000" cy="72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2800">
                <a:solidFill>
                  <a:srgbClr val="FFFFFF"/>
                </a:solidFill>
                <a:latin typeface="Arial"/>
                <a:ea typeface="Arial"/>
              </a:rPr>
              <a:t>轻量级中文自然语言处理库</a:t>
            </a:r>
          </a:p>
        </p:txBody>
      </p:sp>
      <p:sp>
        <p:nvSpPr>
          <p:cNvPr id="10002" name="TextBox 4"/>
          <p:cNvSpPr/>
          <p:nvPr/>
        </p:nvSpPr>
        <p:spPr>
          <a:xfrm>
            <a:off x="1800000" y="5040000"/>
            <a:ext cx="8640000" cy="54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2000">
                <a:solidFill>
                  <a:srgbClr val="888888"/>
                </a:solidFill>
                <a:latin typeface="Arial"/>
                <a:ea typeface="Arial"/>
              </a:rPr>
              <a:t>自然语言处理课程 · 趣味信息处理</a:t>
            </a: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1A1A2E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工具简介</a:t>
            </a:r>
          </a:p>
        </p:txBody>
      </p:sp>
      <p:sp>
        <p:nvSpPr>
          <p:cNvPr id="10003" name="TextBox 2"/>
          <p:cNvSpPr/>
          <p:nvPr/>
        </p:nvSpPr>
        <p:spPr>
          <a:xfrm>
            <a:off x="720000" y="540000"/>
            <a:ext cx="10800000" cy="720000"/>
          </a:xfrm>
          <a:prstGeom prst="rect">
            <a:avLst/>
          </a:prstGeom>
        </p:spPr>
        <p:txBody>
          <a:bodyPr/>
          <a:lstStyle/>
          <a:p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✨ 什么是 SnowNLP？</a:t>
            </a:r>
          </a:p>
        </p:txBody>
      </p:sp>
      <p:sp>
        <p:nvSpPr>
          <p:cNvPr id="10004" name="TextBox 3"/>
          <p:cNvSpPr/>
          <p:nvPr/>
        </p:nvSpPr>
        <p:spPr>
          <a:xfrm>
            <a:off x="720000" y="1800000"/>
            <a:ext cx="3240000" cy="1800000"/>
          </a:xfrm>
          <a:prstGeom prst="rect">
            <a:avLst/>
          </a:prstGeom>
          <a:solidFill>
            <a:srgbClr val="16213E"/>
          </a:solidFill>
        </p:spPr>
        <p:txBody>
          <a:bodyPr anchor="ctr"/>
          <a:lstStyle/>
          <a:p>
            <a:pPr algn="ctr"/>
            <a:r>
              <a:rPr lang="en-US" sz="2400">
                <a:solidFill>
                  <a:srgbClr val="FFFFFF"/>
                </a:solidFill>
                <a:latin typeface="Arial"/>
                <a:ea typeface="Arial"/>
              </a:rPr>
              <a:t>📦 开箱即用</a:t>
            </a:r>
          </a:p>
        </p:txBody>
      </p:sp>
      <p:sp>
        <p:nvSpPr>
          <p:cNvPr id="10005" name="TextBox 4"/>
          <p:cNvSpPr/>
          <p:nvPr/>
        </p:nvSpPr>
        <p:spPr>
          <a:xfrm>
            <a:off x="720000" y="2700000"/>
            <a:ext cx="324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800">
                <a:solidFill>
                  <a:srgbClr val="AAAAAA"/>
                </a:solidFill>
                <a:latin typeface="Arial"/>
                <a:ea typeface="Arial"/>
              </a:rPr>
              <a:t>pip install snownlp</a:t>
            </a:r>
          </a:p>
          <a:p>
            <a:pPr algn="ctr"/>
            <a:r>
              <a:rPr lang="en-US" sz="1800">
                <a:solidFill>
                  <a:srgbClr val="AAAAAA"/>
                </a:solidFill>
                <a:latin typeface="Arial"/>
                <a:ea typeface="Arial"/>
              </a:rPr>
              <a:t>无需配置</a:t>
            </a:r>
          </a:p>
        </p:txBody>
      </p:sp>
      <p:sp>
        <p:nvSpPr>
          <p:cNvPr id="10006" name="TextBox 5"/>
          <p:cNvSpPr/>
          <p:nvPr/>
        </p:nvSpPr>
        <p:spPr>
          <a:xfrm>
            <a:off x="4500000" y="1800000"/>
            <a:ext cx="3240000" cy="1800000"/>
          </a:xfrm>
          <a:prstGeom prst="rect">
            <a:avLst/>
          </a:prstGeom>
          <a:solidFill>
            <a:srgbClr val="16213E"/>
          </a:solidFill>
        </p:spPr>
        <p:txBody>
          <a:bodyPr anchor="ctr"/>
          <a:lstStyle/>
          <a:p>
            <a:pPr algn="ctr"/>
            <a:r>
              <a:rPr lang="en-US" sz="2400">
                <a:solidFill>
                  <a:srgbClr val="FFFFFF"/>
                </a:solidFill>
                <a:latin typeface="Arial"/>
                <a:ea typeface="Arial"/>
              </a:rPr>
              <a:t>🇨🇳 中文优先</a:t>
            </a:r>
          </a:p>
        </p:txBody>
      </p:sp>
      <p:sp>
        <p:nvSpPr>
          <p:cNvPr id="10007" name="TextBox 6"/>
          <p:cNvSpPr/>
          <p:nvPr/>
        </p:nvSpPr>
        <p:spPr>
          <a:xfrm>
            <a:off x="4500000" y="2700000"/>
            <a:ext cx="324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800">
                <a:solidFill>
                  <a:srgbClr val="AAAAAA"/>
                </a:solidFill>
                <a:latin typeface="Arial"/>
                <a:ea typeface="Arial"/>
              </a:rPr>
              <a:t>专为中文设计</a:t>
            </a:r>
          </a:p>
          <a:p>
            <a:pPr algn="ctr"/>
            <a:r>
              <a:rPr lang="en-US" sz="1800">
                <a:solidFill>
                  <a:srgbClr val="AAAAAA"/>
                </a:solidFill>
                <a:latin typeface="Arial"/>
                <a:ea typeface="Arial"/>
              </a:rPr>
              <a:t>开箱即用</a:t>
            </a:r>
          </a:p>
        </p:txBody>
      </p:sp>
      <p:sp>
        <p:nvSpPr>
          <p:cNvPr id="10008" name="TextBox 7"/>
          <p:cNvSpPr/>
          <p:nvPr/>
        </p:nvSpPr>
        <p:spPr>
          <a:xfrm>
            <a:off x="8280000" y="1800000"/>
            <a:ext cx="3240000" cy="1800000"/>
          </a:xfrm>
          <a:prstGeom prst="rect">
            <a:avLst/>
          </a:prstGeom>
          <a:solidFill>
            <a:srgbClr val="16213E"/>
          </a:solidFill>
        </p:spPr>
        <p:txBody>
          <a:bodyPr anchor="ctr"/>
          <a:lstStyle/>
          <a:p>
            <a:pPr algn="ctr"/>
            <a:r>
              <a:rPr lang="en-US" sz="2400">
                <a:solidFill>
                  <a:srgbClr val="FFFFFF"/>
                </a:solidFill>
                <a:latin typeface="Arial"/>
                <a:ea typeface="Arial"/>
              </a:rPr>
              <a:t>⚡ 轻量快速</a:t>
            </a:r>
          </a:p>
        </p:txBody>
      </p:sp>
      <p:sp>
        <p:nvSpPr>
          <p:cNvPr id="10009" name="TextBox 8"/>
          <p:cNvSpPr/>
          <p:nvPr/>
        </p:nvSpPr>
        <p:spPr>
          <a:xfrm>
            <a:off x="8280000" y="2700000"/>
            <a:ext cx="3240000" cy="108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800">
                <a:solidFill>
                  <a:srgbClr val="AAAAAA"/>
                </a:solidFill>
                <a:latin typeface="Arial"/>
                <a:ea typeface="Arial"/>
              </a:rPr>
              <a:t>无重依赖</a:t>
            </a:r>
          </a:p>
          <a:p>
            <a:pPr algn="ctr"/>
            <a:r>
              <a:rPr lang="en-US" sz="1800">
                <a:solidFill>
                  <a:srgbClr val="AAAAAA"/>
                </a:solidFill>
                <a:latin typeface="Arial"/>
                <a:ea typeface="Arial"/>
              </a:rPr>
              <a:t>秒级响应</a:t>
            </a:r>
          </a:p>
        </p:txBody>
      </p:sp>
      <p:sp>
        <p:nvSpPr>
          <p:cNvPr id="10010" name="TextBox 9"/>
          <p:cNvSpPr/>
          <p:nvPr/>
        </p:nvSpPr>
        <p:spPr>
          <a:xfrm>
            <a:off x="1800000" y="5040000"/>
            <a:ext cx="8640000" cy="72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2000">
                <a:solidFill>
                  <a:srgbClr val="FFD700"/>
                </a:solidFill>
                <a:latin typeface="Consolas"/>
                <a:ea typeface="Consolas"/>
              </a:rPr>
              <a:t>from snownlp import SnowNLP</a:t>
            </a: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1A1A2E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六大核心功能</a:t>
            </a:r>
          </a:p>
        </p:txBody>
      </p:sp>
      <p:sp>
        <p:nvSpPr>
          <p:cNvPr id="10011" name="TextBox 2"/>
          <p:cNvSpPr/>
          <p:nvPr/>
        </p:nvSpPr>
        <p:spPr>
          <a:xfrm>
            <a:off x="720000" y="360000"/>
            <a:ext cx="10800000" cy="720000"/>
          </a:xfrm>
          <a:prstGeom prst="rect">
            <a:avLst/>
          </a:prstGeom>
        </p:spPr>
        <p:txBody>
          <a:bodyPr/>
          <a:lstStyle/>
          <a:p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🛠️ 六大核心功能</a:t>
            </a:r>
          </a:p>
        </p:txBody>
      </p:sp>
      <p:sp>
        <p:nvSpPr>
          <p:cNvPr id="10012" name="TextBox 3"/>
          <p:cNvSpPr/>
          <p:nvPr/>
        </p:nvSpPr>
        <p:spPr>
          <a:xfrm>
            <a:off x="720000" y="1440000"/>
            <a:ext cx="3420000" cy="1800000"/>
          </a:xfrm>
          <a:prstGeom prst="rect">
            <a:avLst/>
          </a:prstGeom>
          <a:solidFill>
            <a:srgbClr val="2D4059"/>
          </a:solidFill>
        </p:spPr>
        <p:txBody>
          <a:bodyPr anchor="ctr"/>
          <a:lstStyle/>
          <a:p>
            <a:pPr algn="ctr"/>
            <a:r>
              <a:rPr lang="en-US" sz="2200">
                <a:solidFill>
                  <a:srgbClr val="FFFFFF"/>
                </a:solidFill>
                <a:latin typeface="Arial"/>
                <a:ea typeface="Arial"/>
              </a:rPr>
              <a:t>😊 情感分析</a:t>
            </a:r>
          </a:p>
        </p:txBody>
      </p:sp>
      <p:sp>
        <p:nvSpPr>
          <p:cNvPr id="10013" name="TextBox 4"/>
          <p:cNvSpPr/>
          <p:nvPr/>
        </p:nvSpPr>
        <p:spPr>
          <a:xfrm>
            <a:off x="4392000" y="1440000"/>
            <a:ext cx="3420000" cy="1800000"/>
          </a:xfrm>
          <a:prstGeom prst="rect">
            <a:avLst/>
          </a:prstGeom>
          <a:solidFill>
            <a:srgbClr val="2D4059"/>
          </a:solidFill>
        </p:spPr>
        <p:txBody>
          <a:bodyPr anchor="ctr"/>
          <a:lstStyle/>
          <a:p>
            <a:pPr algn="ctr"/>
            <a:r>
              <a:rPr lang="en-US" sz="2200">
                <a:solidFill>
                  <a:srgbClr val="FFFFFF"/>
                </a:solidFill>
                <a:latin typeface="Arial"/>
                <a:ea typeface="Arial"/>
              </a:rPr>
              <a:t>✂️ 中文分词</a:t>
            </a:r>
          </a:p>
        </p:txBody>
      </p:sp>
      <p:sp>
        <p:nvSpPr>
          <p:cNvPr id="10014" name="TextBox 5"/>
          <p:cNvSpPr/>
          <p:nvPr/>
        </p:nvSpPr>
        <p:spPr>
          <a:xfrm>
            <a:off x="8064000" y="1440000"/>
            <a:ext cx="3420000" cy="1800000"/>
          </a:xfrm>
          <a:prstGeom prst="rect">
            <a:avLst/>
          </a:prstGeom>
          <a:solidFill>
            <a:srgbClr val="2D4059"/>
          </a:solidFill>
        </p:spPr>
        <p:txBody>
          <a:bodyPr anchor="ctr"/>
          <a:lstStyle/>
          <a:p>
            <a:pPr algn="ctr"/>
            <a:r>
              <a:rPr lang="en-US" sz="2200">
                <a:solidFill>
                  <a:srgbClr val="FFFFFF"/>
                </a:solidFill>
                <a:latin typeface="Arial"/>
                <a:ea typeface="Arial"/>
              </a:rPr>
              <a:t>🔑 关键词提取</a:t>
            </a:r>
          </a:p>
        </p:txBody>
      </p:sp>
      <p:sp>
        <p:nvSpPr>
          <p:cNvPr id="10015" name="TextBox 6"/>
          <p:cNvSpPr/>
          <p:nvPr/>
        </p:nvSpPr>
        <p:spPr>
          <a:xfrm>
            <a:off x="720000" y="3600000"/>
            <a:ext cx="3420000" cy="1800000"/>
          </a:xfrm>
          <a:prstGeom prst="rect">
            <a:avLst/>
          </a:prstGeom>
          <a:solidFill>
            <a:srgbClr val="2D4059"/>
          </a:solidFill>
        </p:spPr>
        <p:txBody>
          <a:bodyPr anchor="ctr"/>
          <a:lstStyle/>
          <a:p>
            <a:pPr algn="ctr"/>
            <a:r>
              <a:rPr lang="en-US" sz="2200">
                <a:solidFill>
                  <a:srgbClr val="FFFFFF"/>
                </a:solidFill>
                <a:latin typeface="Arial"/>
                <a:ea typeface="Arial"/>
              </a:rPr>
              <a:t>📊 文本相似度</a:t>
            </a:r>
          </a:p>
        </p:txBody>
      </p:sp>
      <p:sp>
        <p:nvSpPr>
          <p:cNvPr id="10016" name="TextBox 7"/>
          <p:cNvSpPr/>
          <p:nvPr/>
        </p:nvSpPr>
        <p:spPr>
          <a:xfrm>
            <a:off x="4392000" y="3600000"/>
            <a:ext cx="3420000" cy="1800000"/>
          </a:xfrm>
          <a:prstGeom prst="rect">
            <a:avLst/>
          </a:prstGeom>
          <a:solidFill>
            <a:srgbClr val="2D4059"/>
          </a:solidFill>
        </p:spPr>
        <p:txBody>
          <a:bodyPr anchor="ctr"/>
          <a:lstStyle/>
          <a:p>
            <a:pPr algn="ctr"/>
            <a:r>
              <a:rPr lang="en-US" sz="2200">
                <a:solidFill>
                  <a:srgbClr val="FFFFFF"/>
                </a:solidFill>
                <a:latin typeface="Arial"/>
                <a:ea typeface="Arial"/>
              </a:rPr>
              <a:t>🔤 拼音转换</a:t>
            </a:r>
          </a:p>
        </p:txBody>
      </p:sp>
      <p:sp>
        <p:nvSpPr>
          <p:cNvPr id="10017" name="TextBox 8"/>
          <p:cNvSpPr/>
          <p:nvPr/>
        </p:nvSpPr>
        <p:spPr>
          <a:xfrm>
            <a:off x="8064000" y="3600000"/>
            <a:ext cx="3420000" cy="1800000"/>
          </a:xfrm>
          <a:prstGeom prst="rect">
            <a:avLst/>
          </a:prstGeom>
          <a:solidFill>
            <a:srgbClr val="2D4059"/>
          </a:solidFill>
        </p:spPr>
        <p:txBody>
          <a:bodyPr anchor="ctr"/>
          <a:lstStyle/>
          <a:p>
            <a:pPr algn="ctr"/>
            <a:r>
              <a:rPr lang="en-US" sz="2200">
                <a:solidFill>
                  <a:srgbClr val="FFFFFF"/>
                </a:solidFill>
                <a:latin typeface="Arial"/>
                <a:ea typeface="Arial"/>
              </a:rPr>
              <a:t>🏷️ 词性标注</a:t>
            </a: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1A1A2E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情感分析</a:t>
            </a:r>
          </a:p>
        </p:txBody>
      </p:sp>
      <p:sp>
        <p:nvSpPr>
          <p:cNvPr id="10018" name="TextBox 2"/>
          <p:cNvSpPr/>
          <p:nvPr/>
        </p:nvSpPr>
        <p:spPr>
          <a:xfrm>
            <a:off x="720000" y="360000"/>
            <a:ext cx="10800000" cy="720000"/>
          </a:xfrm>
          <a:prstGeom prst="rect">
            <a:avLst/>
          </a:prstGeom>
        </p:spPr>
        <p:txBody>
          <a:bodyPr/>
          <a:lstStyle/>
          <a:p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😊 情感分析</a:t>
            </a:r>
          </a:p>
        </p:txBody>
      </p:sp>
      <p:sp>
        <p:nvSpPr>
          <p:cNvPr id="10019" name="TextBox 3"/>
          <p:cNvSpPr/>
          <p:nvPr/>
        </p:nvSpPr>
        <p:spPr>
          <a:xfrm>
            <a:off x="720000" y="1260000"/>
            <a:ext cx="10800000" cy="540000"/>
          </a:xfrm>
          <a:prstGeom prst="rect">
            <a:avLst/>
          </a:prstGeom>
        </p:spPr>
        <p:txBody>
          <a:bodyPr/>
          <a:lstStyle/>
          <a:p>
            <a:r>
              <a:rPr lang="en-US" sz="2000">
                <a:solidFill>
                  <a:srgbClr val="AAAAAA"/>
                </a:solidFill>
                <a:latin typeface="Arial"/>
                <a:ea typeface="Arial"/>
              </a:rPr>
              <a:t>基于朴素贝叶斯分类器，分析文本情感倾向（0-1分）</a:t>
            </a:r>
          </a:p>
        </p:txBody>
      </p:sp>
      <p:sp>
        <p:nvSpPr>
          <p:cNvPr id="10020" name="TextBox 4"/>
          <p:cNvSpPr/>
          <p:nvPr/>
        </p:nvSpPr>
        <p:spPr>
          <a:xfrm>
            <a:off x="720000" y="1980000"/>
            <a:ext cx="1800000" cy="540000"/>
          </a:xfrm>
          <a:prstGeom prst="rect">
            <a:avLst/>
          </a:prstGeom>
          <a:solidFill>
            <a:srgbClr val="0F3460"/>
          </a:solidFill>
        </p:spPr>
        <p:txBody>
          <a:bodyPr anchor="ctr"/>
          <a:lstStyle/>
          <a:p>
            <a:pPr algn="ctr"/>
            <a:r>
              <a:rPr lang="en-US" sz="1800">
                <a:solidFill>
                  <a:srgbClr val="FFFFFF"/>
                </a:solidFill>
                <a:latin typeface="Arial"/>
                <a:ea typeface="Arial"/>
              </a:rPr>
              <a:t>📥 输入</a:t>
            </a:r>
          </a:p>
        </p:txBody>
      </p:sp>
      <p:sp>
        <p:nvSpPr>
          <p:cNvPr id="10021" name="TextBox 5"/>
          <p:cNvSpPr/>
          <p:nvPr/>
        </p:nvSpPr>
        <p:spPr>
          <a:xfrm>
            <a:off x="2520000" y="1980000"/>
            <a:ext cx="4320000" cy="540000"/>
          </a:xfrm>
          <a:prstGeom prst="rect">
            <a:avLst/>
          </a:prstGeom>
          <a:solidFill>
            <a:srgbClr val="16213E"/>
          </a:solidFill>
        </p:spPr>
        <p:txBody>
          <a:bodyPr anchor="ctr"/>
          <a:lstStyle/>
          <a:p>
            <a:pPr algn="ctr"/>
            <a:r>
              <a:rPr lang="en-US" sz="1800">
                <a:solidFill>
                  <a:srgbClr val="FFD700"/>
                </a:solidFill>
                <a:latin typeface="Consolas"/>
                <a:ea typeface="Consolas"/>
              </a:rPr>
              <a:t>"这部电影太精彩了！"</a:t>
            </a:r>
          </a:p>
        </p:txBody>
      </p:sp>
      <p:sp>
        <p:nvSpPr>
          <p:cNvPr id="10022" name="TextBox 6"/>
          <p:cNvSpPr/>
          <p:nvPr/>
        </p:nvSpPr>
        <p:spPr>
          <a:xfrm>
            <a:off x="7020000" y="1980000"/>
            <a:ext cx="720000" cy="54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3200">
                <a:solidFill>
                  <a:srgbClr val="00D4FF"/>
                </a:solidFill>
                <a:latin typeface="Arial"/>
                <a:ea typeface="Arial"/>
              </a:rPr>
              <a:t>→</a:t>
            </a:r>
          </a:p>
        </p:txBody>
      </p:sp>
      <p:sp>
        <p:nvSpPr>
          <p:cNvPr id="10023" name="TextBox 7"/>
          <p:cNvSpPr/>
          <p:nvPr/>
        </p:nvSpPr>
        <p:spPr>
          <a:xfrm>
            <a:off x="7920000" y="1980000"/>
            <a:ext cx="1800000" cy="540000"/>
          </a:xfrm>
          <a:prstGeom prst="rect">
            <a:avLst/>
          </a:prstGeom>
          <a:solidFill>
            <a:srgbClr val="0F3460"/>
          </a:solidFill>
        </p:spPr>
        <p:txBody>
          <a:bodyPr anchor="ctr"/>
          <a:lstStyle/>
          <a:p>
            <a:pPr algn="ctr"/>
            <a:r>
              <a:rPr lang="en-US" sz="1800">
                <a:solidFill>
                  <a:srgbClr val="FFFFFF"/>
                </a:solidFill>
                <a:latin typeface="Arial"/>
                <a:ea typeface="Arial"/>
              </a:rPr>
              <a:t>📤 输出</a:t>
            </a:r>
          </a:p>
        </p:txBody>
      </p:sp>
      <p:sp>
        <p:nvSpPr>
          <p:cNvPr id="10024" name="TextBox 8"/>
          <p:cNvSpPr/>
          <p:nvPr/>
        </p:nvSpPr>
        <p:spPr>
          <a:xfrm>
            <a:off x="9720000" y="1980000"/>
            <a:ext cx="1800000" cy="540000"/>
          </a:xfrm>
          <a:prstGeom prst="rect">
            <a:avLst/>
          </a:prstGeom>
          <a:solidFill>
            <a:srgbClr val="16213E"/>
          </a:solidFill>
        </p:spPr>
        <p:txBody>
          <a:bodyPr anchor="ctr"/>
          <a:lstStyle/>
          <a:p>
            <a:pPr algn="ctr"/>
            <a:r>
              <a:rPr lang="en-US" sz="1800">
                <a:solidFill>
                  <a:srgbClr val="00FF88"/>
                </a:solidFill>
                <a:latin typeface="Consolas"/>
                <a:ea typeface="Consolas"/>
              </a:rPr>
              <a:t>0.975 😄 积极</a:t>
            </a:r>
          </a:p>
        </p:txBody>
      </p:sp>
      <p:sp>
        <p:nvSpPr>
          <p:cNvPr id="10025" name="TextBox 9"/>
          <p:cNvSpPr/>
          <p:nvPr/>
        </p:nvSpPr>
        <p:spPr>
          <a:xfrm>
            <a:off x="2520000" y="2880000"/>
            <a:ext cx="4320000" cy="540000"/>
          </a:xfrm>
          <a:prstGeom prst="rect">
            <a:avLst/>
          </a:prstGeom>
          <a:solidFill>
            <a:srgbClr val="16213E"/>
          </a:solidFill>
        </p:spPr>
        <p:txBody>
          <a:bodyPr anchor="ctr"/>
          <a:lstStyle/>
          <a:p>
            <a:pPr algn="ctr"/>
            <a:r>
              <a:rPr lang="en-US" sz="1800">
                <a:solidFill>
                  <a:srgbClr val="FFD700"/>
                </a:solidFill>
                <a:latin typeface="Consolas"/>
                <a:ea typeface="Consolas"/>
              </a:rPr>
              <a:t>"这服务太差了！"</a:t>
            </a:r>
          </a:p>
        </p:txBody>
      </p:sp>
      <p:sp>
        <p:nvSpPr>
          <p:cNvPr id="10026" name="TextBox 10"/>
          <p:cNvSpPr/>
          <p:nvPr/>
        </p:nvSpPr>
        <p:spPr>
          <a:xfrm>
            <a:off x="7020000" y="2880000"/>
            <a:ext cx="720000" cy="54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3200">
                <a:solidFill>
                  <a:srgbClr val="00D4FF"/>
                </a:solidFill>
                <a:latin typeface="Arial"/>
                <a:ea typeface="Arial"/>
              </a:rPr>
              <a:t>→</a:t>
            </a:r>
          </a:p>
        </p:txBody>
      </p:sp>
      <p:sp>
        <p:nvSpPr>
          <p:cNvPr id="10027" name="TextBox 11"/>
          <p:cNvSpPr/>
          <p:nvPr/>
        </p:nvSpPr>
        <p:spPr>
          <a:xfrm>
            <a:off x="9720000" y="2880000"/>
            <a:ext cx="1800000" cy="540000"/>
          </a:xfrm>
          <a:prstGeom prst="rect">
            <a:avLst/>
          </a:prstGeom>
          <a:solidFill>
            <a:srgbClr val="16213E"/>
          </a:solidFill>
        </p:spPr>
        <p:txBody>
          <a:bodyPr anchor="ctr"/>
          <a:lstStyle/>
          <a:p>
            <a:pPr algn="ctr"/>
            <a:r>
              <a:rPr lang="en-US" sz="1800">
                <a:solidFill>
                  <a:srgbClr val="FF6B6B"/>
                </a:solidFill>
                <a:latin typeface="Consolas"/>
                <a:ea typeface="Consolas"/>
              </a:rPr>
              <a:t>0.023 😞 消极</a:t>
            </a:r>
          </a:p>
        </p:txBody>
      </p:sp>
      <p:sp>
        <p:nvSpPr>
          <p:cNvPr id="10028" name="TextBox 12"/>
          <p:cNvSpPr/>
          <p:nvPr/>
        </p:nvSpPr>
        <p:spPr>
          <a:xfrm>
            <a:off x="720000" y="3960000"/>
            <a:ext cx="10800000" cy="1260000"/>
          </a:xfrm>
          <a:prstGeom prst="rect">
            <a:avLst/>
          </a:prstGeom>
          <a:solidFill>
            <a:srgbClr val="0D1117"/>
          </a:solidFill>
        </p:spPr>
        <p:txBody>
          <a:bodyPr anchor="t"/>
          <a:lstStyle/>
          <a:p>
            <a:r>
              <a:rPr lang="en-US" sz="1600">
                <a:solidFill>
                  <a:srgbClr val="FFFFFF"/>
                </a:solidFill>
                <a:latin typeface="Consolas"/>
                <a:ea typeface="Consolas"/>
              </a:rPr>
              <a:t>from snownlp import SnowNLP</a:t>
            </a:r>
          </a:p>
          <a:p>
            <a:r>
              <a:rPr lang="en-US" sz="1600">
                <a:solidFill>
                  <a:srgbClr val="FFFFFF"/>
                </a:solidFill>
                <a:latin typeface="Consolas"/>
                <a:ea typeface="Consolas"/>
              </a:rPr>
              <a:t>s = SnowNLP('这部电影太精彩了！')</a:t>
            </a:r>
          </a:p>
          <a:p>
            <a:r>
              <a:rPr lang="en-US" sz="1600">
                <a:solidFill>
                  <a:srgbClr val="FFFFFF"/>
                </a:solidFill>
                <a:latin typeface="Consolas"/>
                <a:ea typeface="Consolas"/>
              </a:rPr>
              <a:t>print(s.sentiments)  # 0.975</a:t>
            </a: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1A1A2E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中文分词</a:t>
            </a:r>
          </a:p>
        </p:txBody>
      </p:sp>
      <p:sp>
        <p:nvSpPr>
          <p:cNvPr id="10029" name="TextBox 2"/>
          <p:cNvSpPr/>
          <p:nvPr/>
        </p:nvSpPr>
        <p:spPr>
          <a:xfrm>
            <a:off x="720000" y="360000"/>
            <a:ext cx="10800000" cy="720000"/>
          </a:xfrm>
          <a:prstGeom prst="rect">
            <a:avLst/>
          </a:prstGeom>
        </p:spPr>
        <p:txBody>
          <a:bodyPr/>
          <a:lstStyle/>
          <a:p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✂️ 中文分词</a:t>
            </a:r>
          </a:p>
        </p:txBody>
      </p:sp>
      <p:sp>
        <p:nvSpPr>
          <p:cNvPr id="10030" name="TextBox 3"/>
          <p:cNvSpPr/>
          <p:nvPr/>
        </p:nvSpPr>
        <p:spPr>
          <a:xfrm>
            <a:off x="720000" y="1260000"/>
            <a:ext cx="10800000" cy="540000"/>
          </a:xfrm>
          <a:prstGeom prst="rect">
            <a:avLst/>
          </a:prstGeom>
        </p:spPr>
        <p:txBody>
          <a:bodyPr/>
          <a:lstStyle/>
          <a:p>
            <a:r>
              <a:rPr lang="en-US" sz="2000">
                <a:solidFill>
                  <a:srgbClr val="AAAAAA"/>
                </a:solidFill>
                <a:latin typeface="Arial"/>
                <a:ea typeface="Arial"/>
              </a:rPr>
              <a:t>基于 CRF 条件随机场，将连续中文切分成有意义的词语</a:t>
            </a:r>
          </a:p>
        </p:txBody>
      </p:sp>
      <p:sp>
        <p:nvSpPr>
          <p:cNvPr id="10031" name="TextBox 4"/>
          <p:cNvSpPr/>
          <p:nvPr/>
        </p:nvSpPr>
        <p:spPr>
          <a:xfrm>
            <a:off x="720000" y="1980000"/>
            <a:ext cx="1800000" cy="540000"/>
          </a:xfrm>
          <a:prstGeom prst="rect">
            <a:avLst/>
          </a:prstGeom>
          <a:solidFill>
            <a:srgbClr val="0F3460"/>
          </a:solidFill>
        </p:spPr>
        <p:txBody>
          <a:bodyPr anchor="ctr"/>
          <a:lstStyle/>
          <a:p>
            <a:pPr algn="ctr"/>
            <a:r>
              <a:rPr lang="en-US" sz="1800">
                <a:solidFill>
                  <a:srgbClr val="FFFFFF"/>
                </a:solidFill>
                <a:latin typeface="Arial"/>
                <a:ea typeface="Arial"/>
              </a:rPr>
              <a:t>📥 输入</a:t>
            </a:r>
          </a:p>
        </p:txBody>
      </p:sp>
      <p:sp>
        <p:nvSpPr>
          <p:cNvPr id="10032" name="TextBox 5"/>
          <p:cNvSpPr/>
          <p:nvPr/>
        </p:nvSpPr>
        <p:spPr>
          <a:xfrm>
            <a:off x="2520000" y="1980000"/>
            <a:ext cx="4320000" cy="540000"/>
          </a:xfrm>
          <a:prstGeom prst="rect">
            <a:avLst/>
          </a:prstGeom>
          <a:solidFill>
            <a:srgbClr val="16213E"/>
          </a:solidFill>
        </p:spPr>
        <p:txBody>
          <a:bodyPr anchor="ctr"/>
          <a:lstStyle/>
          <a:p>
            <a:pPr algn="ctr"/>
            <a:r>
              <a:rPr lang="en-US" sz="1800">
                <a:solidFill>
                  <a:srgbClr val="FFD700"/>
                </a:solidFill>
                <a:latin typeface="Consolas"/>
                <a:ea typeface="Consolas"/>
              </a:rPr>
              <a:t>"自然语言处理很有趣"</a:t>
            </a:r>
          </a:p>
        </p:txBody>
      </p:sp>
      <p:sp>
        <p:nvSpPr>
          <p:cNvPr id="10033" name="TextBox 6"/>
          <p:cNvSpPr/>
          <p:nvPr/>
        </p:nvSpPr>
        <p:spPr>
          <a:xfrm>
            <a:off x="7020000" y="1980000"/>
            <a:ext cx="720000" cy="54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3200">
                <a:solidFill>
                  <a:srgbClr val="00D4FF"/>
                </a:solidFill>
                <a:latin typeface="Arial"/>
                <a:ea typeface="Arial"/>
              </a:rPr>
              <a:t>→</a:t>
            </a:r>
          </a:p>
        </p:txBody>
      </p:sp>
      <p:sp>
        <p:nvSpPr>
          <p:cNvPr id="10034" name="TextBox 7"/>
          <p:cNvSpPr/>
          <p:nvPr/>
        </p:nvSpPr>
        <p:spPr>
          <a:xfrm>
            <a:off x="7920000" y="1980000"/>
            <a:ext cx="1800000" cy="540000"/>
          </a:xfrm>
          <a:prstGeom prst="rect">
            <a:avLst/>
          </a:prstGeom>
          <a:solidFill>
            <a:srgbClr val="0F3460"/>
          </a:solidFill>
        </p:spPr>
        <p:txBody>
          <a:bodyPr anchor="ctr"/>
          <a:lstStyle/>
          <a:p>
            <a:pPr algn="ctr"/>
            <a:r>
              <a:rPr lang="en-US" sz="1800">
                <a:solidFill>
                  <a:srgbClr val="FFFFFF"/>
                </a:solidFill>
                <a:latin typeface="Arial"/>
                <a:ea typeface="Arial"/>
              </a:rPr>
              <a:t>📤 输出</a:t>
            </a:r>
          </a:p>
        </p:txBody>
      </p:sp>
      <p:sp>
        <p:nvSpPr>
          <p:cNvPr id="10035" name="TextBox 8"/>
          <p:cNvSpPr/>
          <p:nvPr/>
        </p:nvSpPr>
        <p:spPr>
          <a:xfrm>
            <a:off x="9720000" y="1980000"/>
            <a:ext cx="1800000" cy="540000"/>
          </a:xfrm>
          <a:prstGeom prst="rect">
            <a:avLst/>
          </a:prstGeom>
          <a:solidFill>
            <a:srgbClr val="16213E"/>
          </a:solidFill>
        </p:spPr>
        <p:txBody>
          <a:bodyPr anchor="ctr"/>
          <a:lstStyle/>
          <a:p>
            <a:pPr algn="ctr"/>
            <a:r>
              <a:rPr lang="en-US" sz="1400">
                <a:solidFill>
                  <a:srgbClr val="00FF88"/>
                </a:solidFill>
                <a:latin typeface="Consolas"/>
                <a:ea typeface="Consolas"/>
              </a:rPr>
              <a:t>['自然', '语言', '处理', '很', '有趣']</a:t>
            </a:r>
          </a:p>
        </p:txBody>
      </p:sp>
      <p:sp>
        <p:nvSpPr>
          <p:cNvPr id="10036" name="TextBox 9"/>
          <p:cNvSpPr/>
          <p:nvPr/>
        </p:nvSpPr>
        <p:spPr>
          <a:xfrm>
            <a:off x="720000" y="3240000"/>
            <a:ext cx="10800000" cy="1260000"/>
          </a:xfrm>
          <a:prstGeom prst="rect">
            <a:avLst/>
          </a:prstGeom>
          <a:solidFill>
            <a:srgbClr val="0D1117"/>
          </a:solidFill>
        </p:spPr>
        <p:txBody>
          <a:bodyPr anchor="t"/>
          <a:lstStyle/>
          <a:p>
            <a:r>
              <a:rPr lang="en-US" sz="1600">
                <a:solidFill>
                  <a:srgbClr val="FFFFFF"/>
                </a:solidFill>
                <a:latin typeface="Consolas"/>
                <a:ea typeface="Consolas"/>
              </a:rPr>
              <a:t>from snownlp import SnowNLP</a:t>
            </a:r>
          </a:p>
          <a:p>
            <a:r>
              <a:rPr lang="en-US" sz="1600">
                <a:solidFill>
                  <a:srgbClr val="FFFFFF"/>
                </a:solidFill>
                <a:latin typeface="Consolas"/>
                <a:ea typeface="Consolas"/>
              </a:rPr>
              <a:t>s = SnowNLP('自然语言处理很有趣')</a:t>
            </a:r>
          </a:p>
          <a:p>
            <a:r>
              <a:rPr lang="en-US" sz="1600">
                <a:solidFill>
                  <a:srgbClr val="FFFFFF"/>
                </a:solidFill>
                <a:latin typeface="Consolas"/>
                <a:ea typeface="Consolas"/>
              </a:rPr>
              <a:t>print(s.words)  # ['自然', '语言', '处理', '很', '有趣']</a:t>
            </a: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1A1A2E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关键词提取</a:t>
            </a:r>
          </a:p>
        </p:txBody>
      </p:sp>
      <p:sp>
        <p:nvSpPr>
          <p:cNvPr id="10037" name="TextBox 2"/>
          <p:cNvSpPr/>
          <p:nvPr/>
        </p:nvSpPr>
        <p:spPr>
          <a:xfrm>
            <a:off x="720000" y="360000"/>
            <a:ext cx="10800000" cy="720000"/>
          </a:xfrm>
          <a:prstGeom prst="rect">
            <a:avLst/>
          </a:prstGeom>
        </p:spPr>
        <p:txBody>
          <a:bodyPr/>
          <a:lstStyle/>
          <a:p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🔑 关键词提取</a:t>
            </a:r>
          </a:p>
        </p:txBody>
      </p:sp>
      <p:sp>
        <p:nvSpPr>
          <p:cNvPr id="10038" name="TextBox 3"/>
          <p:cNvSpPr/>
          <p:nvPr/>
        </p:nvSpPr>
        <p:spPr>
          <a:xfrm>
            <a:off x="720000" y="1260000"/>
            <a:ext cx="10800000" cy="540000"/>
          </a:xfrm>
          <a:prstGeom prst="rect">
            <a:avLst/>
          </a:prstGeom>
        </p:spPr>
        <p:txBody>
          <a:bodyPr/>
          <a:lstStyle/>
          <a:p>
            <a:r>
              <a:rPr lang="en-US" sz="2000">
                <a:solidFill>
                  <a:srgbClr val="AAAAAA"/>
                </a:solidFill>
                <a:latin typeface="Arial"/>
                <a:ea typeface="Arial"/>
              </a:rPr>
              <a:t>基于 TextRank 图排序算法，自动提取文本关键词</a:t>
            </a:r>
          </a:p>
        </p:txBody>
      </p:sp>
      <p:sp>
        <p:nvSpPr>
          <p:cNvPr id="10039" name="TextBox 4"/>
          <p:cNvSpPr/>
          <p:nvPr/>
        </p:nvSpPr>
        <p:spPr>
          <a:xfrm>
            <a:off x="720000" y="1980000"/>
            <a:ext cx="1800000" cy="540000"/>
          </a:xfrm>
          <a:prstGeom prst="rect">
            <a:avLst/>
          </a:prstGeom>
          <a:solidFill>
            <a:srgbClr val="0F3460"/>
          </a:solidFill>
        </p:spPr>
        <p:txBody>
          <a:bodyPr anchor="ctr"/>
          <a:lstStyle/>
          <a:p>
            <a:pPr algn="ctr"/>
            <a:r>
              <a:rPr lang="en-US" sz="1800">
                <a:solidFill>
                  <a:srgbClr val="FFFFFF"/>
                </a:solidFill>
                <a:latin typeface="Arial"/>
                <a:ea typeface="Arial"/>
              </a:rPr>
              <a:t>📥 输入</a:t>
            </a:r>
          </a:p>
        </p:txBody>
      </p:sp>
      <p:sp>
        <p:nvSpPr>
          <p:cNvPr id="10040" name="TextBox 5"/>
          <p:cNvSpPr/>
          <p:nvPr/>
        </p:nvSpPr>
        <p:spPr>
          <a:xfrm>
            <a:off x="2520000" y="1980000"/>
            <a:ext cx="4320000" cy="540000"/>
          </a:xfrm>
          <a:prstGeom prst="rect">
            <a:avLst/>
          </a:prstGeom>
          <a:solidFill>
            <a:srgbClr val="16213E"/>
          </a:solidFill>
        </p:spPr>
        <p:txBody>
          <a:bodyPr anchor="ctr"/>
          <a:lstStyle/>
          <a:p>
            <a:pPr algn="ctr"/>
            <a:r>
              <a:rPr lang="en-US" sz="1600">
                <a:solidFill>
                  <a:srgbClr val="FFD700"/>
                </a:solidFill>
                <a:latin typeface="Consolas"/>
                <a:ea typeface="Consolas"/>
              </a:rPr>
              <a:t>"深度学习是人工智能的重要分支"</a:t>
            </a:r>
          </a:p>
        </p:txBody>
      </p:sp>
      <p:sp>
        <p:nvSpPr>
          <p:cNvPr id="10041" name="TextBox 6"/>
          <p:cNvSpPr/>
          <p:nvPr/>
        </p:nvSpPr>
        <p:spPr>
          <a:xfrm>
            <a:off x="7020000" y="1980000"/>
            <a:ext cx="720000" cy="54000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sz="3200">
                <a:solidFill>
                  <a:srgbClr val="00D4FF"/>
                </a:solidFill>
                <a:latin typeface="Arial"/>
                <a:ea typeface="Arial"/>
              </a:rPr>
              <a:t>→</a:t>
            </a:r>
          </a:p>
        </p:txBody>
      </p:sp>
      <p:sp>
        <p:nvSpPr>
          <p:cNvPr id="10042" name="TextBox 7"/>
          <p:cNvSpPr/>
          <p:nvPr/>
        </p:nvSpPr>
        <p:spPr>
          <a:xfrm>
            <a:off x="7920000" y="1980000"/>
            <a:ext cx="1800000" cy="540000"/>
          </a:xfrm>
          <a:prstGeom prst="rect">
            <a:avLst/>
          </a:prstGeom>
          <a:solidFill>
            <a:srgbClr val="0F3460"/>
          </a:solidFill>
        </p:spPr>
        <p:txBody>
          <a:bodyPr anchor="ctr"/>
          <a:lstStyle/>
          <a:p>
            <a:pPr algn="ctr"/>
            <a:r>
              <a:rPr lang="en-US" sz="1800">
                <a:solidFill>
                  <a:srgbClr val="FFFFFF"/>
                </a:solidFill>
                <a:latin typeface="Arial"/>
                <a:ea typeface="Arial"/>
              </a:rPr>
              <a:t>📤 输出</a:t>
            </a:r>
          </a:p>
        </p:txBody>
      </p:sp>
      <p:sp>
        <p:nvSpPr>
          <p:cNvPr id="10043" name="TextBox 8"/>
          <p:cNvSpPr/>
          <p:nvPr/>
        </p:nvSpPr>
        <p:spPr>
          <a:xfrm>
            <a:off x="9720000" y="1980000"/>
            <a:ext cx="1800000" cy="540000"/>
          </a:xfrm>
          <a:prstGeom prst="rect">
            <a:avLst/>
          </a:prstGeom>
          <a:solidFill>
            <a:srgbClr val="16213E"/>
          </a:solidFill>
        </p:spPr>
        <p:txBody>
          <a:bodyPr anchor="ctr"/>
          <a:lstStyle/>
          <a:p>
            <a:pPr algn="ctr"/>
            <a:r>
              <a:rPr lang="en-US" sz="1400">
                <a:solidFill>
                  <a:srgbClr val="00FF88"/>
                </a:solidFill>
                <a:latin typeface="Consolas"/>
                <a:ea typeface="Consolas"/>
              </a:rPr>
              <a:t>['深度学习', '人工智能']</a:t>
            </a:r>
          </a:p>
        </p:txBody>
      </p:sp>
      <p:sp>
        <p:nvSpPr>
          <p:cNvPr id="10044" name="TextBox 9"/>
          <p:cNvSpPr/>
          <p:nvPr/>
        </p:nvSpPr>
        <p:spPr>
          <a:xfrm>
            <a:off x="720000" y="3240000"/>
            <a:ext cx="10800000" cy="1260000"/>
          </a:xfrm>
          <a:prstGeom prst="rect">
            <a:avLst/>
          </a:prstGeom>
          <a:solidFill>
            <a:srgbClr val="0D1117"/>
          </a:solidFill>
        </p:spPr>
        <p:txBody>
          <a:bodyPr anchor="t"/>
          <a:lstStyle/>
          <a:p>
            <a:r>
              <a:rPr lang="en-US" sz="1600">
                <a:solidFill>
                  <a:srgbClr val="FFFFFF"/>
                </a:solidFill>
                <a:latin typeface="Consolas"/>
                <a:ea typeface="Consolas"/>
              </a:rPr>
              <a:t>from snownlp import SnowNLP</a:t>
            </a:r>
          </a:p>
          <a:p>
            <a:r>
              <a:rPr lang="en-US" sz="1600">
                <a:solidFill>
                  <a:srgbClr val="FFFFFF"/>
                </a:solidFill>
                <a:latin typeface="Consolas"/>
                <a:ea typeface="Consolas"/>
              </a:rPr>
              <a:t>s = SnowNLP('深度学习是人工智能的重要分支')</a:t>
            </a:r>
          </a:p>
          <a:p>
            <a:r>
              <a:rPr lang="en-US" sz="1600">
                <a:solidFill>
                  <a:srgbClr val="FFFFFF"/>
                </a:solidFill>
                <a:latin typeface="Consolas"/>
                <a:ea typeface="Consolas"/>
              </a:rPr>
              <a:t>print(s.keywords(2))  # ['深度学习', '人工智能']</a:t>
            </a: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1A1A2E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适用场景</a:t>
            </a:r>
          </a:p>
        </p:txBody>
      </p:sp>
      <p:sp>
        <p:nvSpPr>
          <p:cNvPr id="10045" name="TextBox 2"/>
          <p:cNvSpPr/>
          <p:nvPr/>
        </p:nvSpPr>
        <p:spPr>
          <a:xfrm>
            <a:off x="720000" y="360000"/>
            <a:ext cx="10800000" cy="720000"/>
          </a:xfrm>
          <a:prstGeom prst="rect">
            <a:avLst/>
          </a:prstGeom>
        </p:spPr>
        <p:txBody>
          <a:bodyPr/>
          <a:lstStyle/>
          <a:p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🎯 适用场景</a:t>
            </a:r>
          </a:p>
        </p:txBody>
      </p:sp>
      <p:sp>
        <p:nvSpPr>
          <p:cNvPr id="10046" name="TextBox 3"/>
          <p:cNvSpPr/>
          <p:nvPr/>
        </p:nvSpPr>
        <p:spPr>
          <a:xfrm>
            <a:off x="720000" y="1440000"/>
            <a:ext cx="3420000" cy="1800000"/>
          </a:xfrm>
          <a:prstGeom prst="rect">
            <a:avLst/>
          </a:prstGeom>
          <a:solidFill>
            <a:srgbClr val="16213E"/>
          </a:solidFill>
        </p:spPr>
        <p:txBody>
          <a:bodyPr anchor="ctr"/>
          <a:lstStyle/>
          <a:p>
            <a:pPr algn="ctr"/>
            <a:r>
              <a:rPr lang="en-US" sz="2000">
                <a:solidFill>
                  <a:srgbClr val="FFFFFF"/>
                </a:solidFill>
                <a:latin typeface="Arial"/>
                <a:ea typeface="Arial"/>
              </a:rPr>
              <a:t>📱 社交媒体</a:t>
            </a:r>
          </a:p>
          <a:p>
            <a:pPr algn="ctr"/>
            <a:r>
              <a:rPr lang="en-US" sz="2000">
                <a:solidFill>
                  <a:srgbClr val="FFFFFF"/>
                </a:solidFill>
                <a:latin typeface="Arial"/>
                <a:ea typeface="Arial"/>
              </a:rPr>
              <a:t>舆情分析</a:t>
            </a:r>
          </a:p>
        </p:txBody>
      </p:sp>
      <p:sp>
        <p:nvSpPr>
          <p:cNvPr id="10047" name="TextBox 4"/>
          <p:cNvSpPr/>
          <p:nvPr/>
        </p:nvSpPr>
        <p:spPr>
          <a:xfrm>
            <a:off x="4392000" y="1440000"/>
            <a:ext cx="3420000" cy="1800000"/>
          </a:xfrm>
          <a:prstGeom prst="rect">
            <a:avLst/>
          </a:prstGeom>
          <a:solidFill>
            <a:srgbClr val="16213E"/>
          </a:solidFill>
        </p:spPr>
        <p:txBody>
          <a:bodyPr anchor="ctr"/>
          <a:lstStyle/>
          <a:p>
            <a:pPr algn="ctr"/>
            <a:r>
              <a:rPr lang="en-US" sz="2000">
                <a:solidFill>
                  <a:srgbClr val="FFFFFF"/>
                </a:solidFill>
                <a:latin typeface="Arial"/>
                <a:ea typeface="Arial"/>
              </a:rPr>
              <a:t>🛒 电商平台</a:t>
            </a:r>
          </a:p>
          <a:p>
            <a:pPr algn="ctr"/>
            <a:r>
              <a:rPr lang="en-US" sz="2000">
                <a:solidFill>
                  <a:srgbClr val="FFFFFF"/>
                </a:solidFill>
                <a:latin typeface="Arial"/>
                <a:ea typeface="Arial"/>
              </a:rPr>
              <a:t>评论分析</a:t>
            </a:r>
          </a:p>
        </p:txBody>
      </p:sp>
      <p:sp>
        <p:nvSpPr>
          <p:cNvPr id="10048" name="TextBox 5"/>
          <p:cNvSpPr/>
          <p:nvPr/>
        </p:nvSpPr>
        <p:spPr>
          <a:xfrm>
            <a:off x="8064000" y="1440000"/>
            <a:ext cx="3420000" cy="1800000"/>
          </a:xfrm>
          <a:prstGeom prst="rect">
            <a:avLst/>
          </a:prstGeom>
          <a:solidFill>
            <a:srgbClr val="16213E"/>
          </a:solidFill>
        </p:spPr>
        <p:txBody>
          <a:bodyPr anchor="ctr"/>
          <a:lstStyle/>
          <a:p>
            <a:pPr algn="ctr"/>
            <a:r>
              <a:rPr lang="en-US" sz="2000">
                <a:solidFill>
                  <a:srgbClr val="FFFFFF"/>
                </a:solidFill>
                <a:latin typeface="Arial"/>
                <a:ea typeface="Arial"/>
              </a:rPr>
              <a:t>📝 内容平台</a:t>
            </a:r>
          </a:p>
          <a:p>
            <a:pPr algn="ctr"/>
            <a:r>
              <a:rPr lang="en-US" sz="2000">
                <a:solidFill>
                  <a:srgbClr val="FFFFFF"/>
                </a:solidFill>
                <a:latin typeface="Arial"/>
                <a:ea typeface="Arial"/>
              </a:rPr>
              <a:t>关键词标注</a:t>
            </a:r>
          </a:p>
        </p:txBody>
      </p:sp>
      <p:sp>
        <p:nvSpPr>
          <p:cNvPr id="10049" name="TextBox 6"/>
          <p:cNvSpPr/>
          <p:nvPr/>
        </p:nvSpPr>
        <p:spPr>
          <a:xfrm>
            <a:off x="720000" y="3600000"/>
            <a:ext cx="3420000" cy="1800000"/>
          </a:xfrm>
          <a:prstGeom prst="rect">
            <a:avLst/>
          </a:prstGeom>
          <a:solidFill>
            <a:srgbClr val="16213E"/>
          </a:solidFill>
        </p:spPr>
        <p:txBody>
          <a:bodyPr anchor="ctr"/>
          <a:lstStyle/>
          <a:p>
            <a:pPr algn="ctr"/>
            <a:r>
              <a:rPr lang="en-US" sz="2000">
                <a:solidFill>
                  <a:srgbClr val="FFFFFF"/>
                </a:solidFill>
                <a:latin typeface="Arial"/>
                <a:ea typeface="Arial"/>
              </a:rPr>
              <a:t>🎓 教学演示</a:t>
            </a:r>
          </a:p>
          <a:p>
            <a:pPr algn="ctr"/>
            <a:r>
              <a:rPr lang="en-US" sz="2000">
                <a:solidFill>
                  <a:srgbClr val="FFFFFF"/>
                </a:solidFill>
                <a:latin typeface="Arial"/>
                <a:ea typeface="Arial"/>
              </a:rPr>
              <a:t>NLP入门</a:t>
            </a:r>
          </a:p>
        </p:txBody>
      </p:sp>
      <p:sp>
        <p:nvSpPr>
          <p:cNvPr id="10050" name="TextBox 7"/>
          <p:cNvSpPr/>
          <p:nvPr/>
        </p:nvSpPr>
        <p:spPr>
          <a:xfrm>
            <a:off x="4392000" y="3600000"/>
            <a:ext cx="3420000" cy="1800000"/>
          </a:xfrm>
          <a:prstGeom prst="rect">
            <a:avLst/>
          </a:prstGeom>
          <a:solidFill>
            <a:srgbClr val="16213E"/>
          </a:solidFill>
        </p:spPr>
        <p:txBody>
          <a:bodyPr anchor="ctr"/>
          <a:lstStyle/>
          <a:p>
            <a:pPr algn="ctr"/>
            <a:r>
              <a:rPr lang="en-US" sz="2000">
                <a:solidFill>
                  <a:srgbClr val="FFFFFF"/>
                </a:solidFill>
                <a:latin typeface="Arial"/>
                <a:ea typeface="Arial"/>
              </a:rPr>
              <a:t>🔍 搜索引擎</a:t>
            </a:r>
          </a:p>
          <a:p>
            <a:pPr algn="ctr"/>
            <a:r>
              <a:rPr lang="en-US" sz="2000">
                <a:solidFill>
                  <a:srgbClr val="FFFFFF"/>
                </a:solidFill>
                <a:latin typeface="Arial"/>
                <a:ea typeface="Arial"/>
              </a:rPr>
              <a:t>文本预处理</a:t>
            </a:r>
          </a:p>
        </p:txBody>
      </p:sp>
      <p:sp>
        <p:nvSpPr>
          <p:cNvPr id="10051" name="TextBox 8"/>
          <p:cNvSpPr/>
          <p:nvPr/>
        </p:nvSpPr>
        <p:spPr>
          <a:xfrm>
            <a:off x="8064000" y="3600000"/>
            <a:ext cx="3420000" cy="1800000"/>
          </a:xfrm>
          <a:prstGeom prst="rect">
            <a:avLst/>
          </a:prstGeom>
          <a:solidFill>
            <a:srgbClr val="16213E"/>
          </a:solidFill>
        </p:spPr>
        <p:txBody>
          <a:bodyPr anchor="ctr"/>
          <a:lstStyle/>
          <a:p>
            <a:pPr algn="ctr"/>
            <a:r>
              <a:rPr lang="en-US" sz="2000">
                <a:solidFill>
                  <a:srgbClr val="FFFFFF"/>
                </a:solidFill>
                <a:latin typeface="Arial"/>
                <a:ea typeface="Arial"/>
              </a:rPr>
              <a:t>🤖 智能客服</a:t>
            </a:r>
          </a:p>
          <a:p>
            <a:pPr algn="ctr"/>
            <a:r>
              <a:rPr lang="en-US" sz="2000">
                <a:solidFill>
                  <a:srgbClr val="FFFFFF"/>
                </a:solidFill>
                <a:latin typeface="Arial"/>
                <a:ea typeface="Arial"/>
              </a:rPr>
              <a:t>意图识别</a:t>
            </a: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1A1A2E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快速上手</a:t>
            </a:r>
          </a:p>
        </p:txBody>
      </p:sp>
      <p:sp>
        <p:nvSpPr>
          <p:cNvPr id="10052" name="TextBox 2"/>
          <p:cNvSpPr/>
          <p:nvPr/>
        </p:nvSpPr>
        <p:spPr>
          <a:xfrm>
            <a:off x="720000" y="360000"/>
            <a:ext cx="10800000" cy="720000"/>
          </a:xfrm>
          <a:prstGeom prst="rect">
            <a:avLst/>
          </a:prstGeom>
        </p:spPr>
        <p:txBody>
          <a:bodyPr/>
          <a:lstStyle/>
          <a:p>
            <a:r>
              <a:rPr lang="en-US" sz="3600" b="1">
                <a:solidFill>
                  <a:srgbClr val="00D4FF"/>
                </a:solidFill>
                <a:latin typeface="Arial"/>
                <a:ea typeface="Arial"/>
              </a:rPr>
              <a:t>🚀 快速上手</a:t>
            </a:r>
          </a:p>
        </p:txBody>
      </p:sp>
      <p:sp>
        <p:nvSpPr>
          <p:cNvPr id="10053" name="TextBox 3"/>
          <p:cNvSpPr/>
          <p:nvPr/>
        </p:nvSpPr>
        <p:spPr>
          <a:xfrm>
            <a:off x="720000" y="1440000"/>
            <a:ext cx="1800000" cy="540000"/>
          </a:xfrm>
          <a:prstGeom prst="rect">
            <a:avLst/>
          </a:prstGeom>
          <a:solidFill>
            <a:srgbClr val="0F3460"/>
          </a:solidFill>
        </p:spPr>
        <p:txBody>
          <a:bodyPr anchor="ctr"/>
          <a:lstStyle/>
          <a:p>
            <a:pPr algn="ctr"/>
            <a:r>
              <a:rPr lang="en-US" sz="2000">
                <a:solidFill>
                  <a:srgbClr val="FFFFFF"/>
                </a:solidFill>
                <a:latin typeface="Arial"/>
                <a:ea typeface="Arial"/>
              </a:rPr>
              <a:t>安装</a:t>
            </a:r>
          </a:p>
        </p:txBody>
      </p:sp>
      <p:sp>
        <p:nvSpPr>
          <p:cNvPr id="10054" name="TextBox 4"/>
          <p:cNvSpPr/>
          <p:nvPr/>
        </p:nvSpPr>
        <p:spPr>
          <a:xfrm>
            <a:off x="2520000" y="1440000"/>
            <a:ext cx="5400000" cy="540000"/>
          </a:xfrm>
          <a:prstGeom prst="rect">
            <a:avLst/>
          </a:prstGeom>
          <a:solidFill>
            <a:srgbClr val="0D1117"/>
          </a:solidFill>
        </p:spPr>
        <p:txBody>
          <a:bodyPr anchor="ctr"/>
          <a:lstStyle/>
          <a:p>
            <a:r>
              <a:rPr lang="en-US" sz="1800">
                <a:solidFill>
                  <a:srgbClr val="00FF88"/>
                </a:solidFill>
                <a:latin typeface="Consolas"/>
                <a:ea typeface="Consolas"/>
              </a:rPr>
              <a:t>pip install snownlp</a:t>
            </a:r>
          </a:p>
        </p:txBody>
      </p:sp>
      <p:sp>
        <p:nvSpPr>
          <p:cNvPr id="10055" name="TextBox 5"/>
          <p:cNvSpPr/>
          <p:nvPr/>
        </p:nvSpPr>
        <p:spPr>
          <a:xfrm>
            <a:off x="720000" y="2340000"/>
            <a:ext cx="1800000" cy="540000"/>
          </a:xfrm>
          <a:prstGeom prst="rect">
            <a:avLst/>
          </a:prstGeom>
          <a:solidFill>
            <a:srgbClr val="0F3460"/>
          </a:solidFill>
        </p:spPr>
        <p:txBody>
          <a:bodyPr anchor="ctr"/>
          <a:lstStyle/>
          <a:p>
            <a:pPr algn="ctr"/>
            <a:r>
              <a:rPr lang="en-US" sz="2000">
                <a:solidFill>
                  <a:srgbClr val="FFFFFF"/>
                </a:solidFill>
                <a:latin typeface="Arial"/>
                <a:ea typeface="Arial"/>
              </a:rPr>
              <a:t>使用</a:t>
            </a:r>
          </a:p>
        </p:txBody>
      </p:sp>
      <p:sp>
        <p:nvSpPr>
          <p:cNvPr id="10056" name="TextBox 6"/>
          <p:cNvSpPr/>
          <p:nvPr/>
        </p:nvSpPr>
        <p:spPr>
          <a:xfrm>
            <a:off x="2520000" y="2340000"/>
            <a:ext cx="9000000" cy="1800000"/>
          </a:xfrm>
          <a:prstGeom prst="rect">
            <a:avLst/>
          </a:prstGeom>
          <a:solidFill>
            <a:srgbClr val="0D1117"/>
          </a:solidFill>
        </p:spPr>
        <p:txBody>
          <a:bodyPr anchor="t"/>
          <a:lstStyle/>
          <a:p>
            <a:r>
              <a:rPr lang="en-US" sz="1600">
                <a:solidFill>
                  <a:srgbClr val="FFFFFF"/>
                </a:solidFill>
                <a:latin typeface="Consolas"/>
                <a:ea typeface="Consolas"/>
              </a:rPr>
              <a:t>from snownlp import SnowNLP</a:t>
            </a:r>
          </a:p>
          <a:p>
            <a:r>
              <a:rPr lang="en-US" sz="1600">
                <a:solidFill>
                  <a:srgbClr val="FFFFFF"/>
                </a:solidFill>
                <a:latin typeface="Consolas"/>
                <a:ea typeface="Consolas"/>
              </a:rPr>
              <a:t/>
            </a:r>
          </a:p>
          <a:p>
            <a:r>
              <a:rPr lang="en-US" sz="1600">
                <a:solidFill>
                  <a:srgbClr val="FFFFFF"/>
                </a:solidFill>
                <a:latin typeface="Consolas"/>
                <a:ea typeface="Consolas"/>
              </a:rPr>
              <a:t>s = SnowNLP('你的文本')</a:t>
            </a:r>
          </a:p>
          <a:p>
            <a:r>
              <a:rPr lang="en-US" sz="1600">
                <a:solidFill>
                  <a:srgbClr val="FFFFFF"/>
                </a:solidFill>
                <a:latin typeface="Consolas"/>
                <a:ea typeface="Consolas"/>
              </a:rPr>
              <a:t>s.sentiments  # 情感分析</a:t>
            </a:r>
          </a:p>
          <a:p>
            <a:r>
              <a:rPr lang="en-US" sz="1600">
                <a:solidFill>
                  <a:srgbClr val="FFFFFF"/>
                </a:solidFill>
                <a:latin typeface="Consolas"/>
                <a:ea typeface="Consolas"/>
              </a:rPr>
              <a:t>s.words       # 分词结果</a:t>
            </a:r>
          </a:p>
          <a:p>
            <a:r>
              <a:rPr lang="en-US" sz="1600">
                <a:solidFill>
                  <a:srgbClr val="FFFFFF"/>
                </a:solidFill>
                <a:latin typeface="Consolas"/>
                <a:ea typeface="Consolas"/>
              </a:rPr>
              <a:t>s.keywords()  # 关键词</a:t>
            </a:r>
          </a:p>
        </p:txBody>
      </p:sp>
      <p:sp>
        <p:nvSpPr>
          <p:cNvPr id="10057" name="TextBox 7"/>
          <p:cNvSpPr/>
          <p:nvPr/>
        </p:nvSpPr>
        <p:spPr>
          <a:xfrm>
            <a:off x="720000" y="4680000"/>
            <a:ext cx="10800000" cy="72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800">
                <a:solidFill>
                  <a:srgbClr val="AAAAAA"/>
                </a:solidFill>
                <a:latin typeface="Arial"/>
                <a:ea typeface="Arial"/>
              </a:rPr>
              <a:t>📁 本项目示例代码：见仓库各案例目录</a:t>
            </a: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1A1A2E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感谢</a:t>
            </a:r>
          </a:p>
        </p:txBody>
      </p:sp>
      <p:sp>
        <p:nvSpPr>
          <p:cNvPr id="10058" name="TextBox 2"/>
          <p:cNvSpPr/>
          <p:nvPr/>
        </p:nvSpPr>
        <p:spPr>
          <a:xfrm>
            <a:off x="1800000" y="2160000"/>
            <a:ext cx="8640000" cy="144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7200" b="1">
                <a:solidFill>
                  <a:srgbClr val="00D4FF"/>
                </a:solidFill>
                <a:latin typeface="Arial"/>
                <a:ea typeface="Arial"/>
              </a:rPr>
              <a:t>Thanks!</a:t>
            </a:r>
          </a:p>
        </p:txBody>
      </p:sp>
      <p:sp>
        <p:nvSpPr>
          <p:cNvPr id="10059" name="TextBox 3"/>
          <p:cNvSpPr/>
          <p:nvPr/>
        </p:nvSpPr>
        <p:spPr>
          <a:xfrm>
            <a:off x="1800000" y="3960000"/>
            <a:ext cx="8640000" cy="720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2400">
                <a:solidFill>
                  <a:srgbClr val="888888"/>
                </a:solidFill>
                <a:latin typeface="Arial"/>
                <a:ea typeface="Arial"/>
              </a:rPr>
              <a:t>自然语言处理 · 趣味信息处理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