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bb5c26db684882" /></Relationships>
</file>

<file path=ppt/presentation.xml><?xml version="1.0" encoding="utf-8"?>
<p:presentation xmlns:r="http://schemas.openxmlformats.org/officeDocument/2006/relationships" xmlns:p="http://schemas.openxmlformats.org/presentationml/2006/main">
  <p:sldMasterIdLst>
    <p:sldMasterId xmlns:r="http://schemas.openxmlformats.org/officeDocument/2006/relationships" id="2147483648" r:id="rId1"/>
  </p:sldMasterIdLst>
  <p:sldIdLst>
    <p:sldId id="256" r:id="R292a19f073934918"/>
    <p:sldId id="257" r:id="Rcb60b94d03274755"/>
    <p:sldId id="258" r:id="Re098a7aa8aa74bef"/>
    <p:sldId id="259" r:id="R250390c6609b4f23"/>
    <p:sldId id="260" r:id="Ra8128047786d4e2b"/>
    <p:sldId id="261" r:id="R5a4cdece39f34dd5"/>
    <p:sldId id="262" r:id="R56c2ab9542224459"/>
    <p:sldId id="263" r:id="R5ac647cd9ac142f7"/>
    <p:sldId id="264" r:id="Ra233409f1f8c41f5"/>
    <p:sldId id="265" r:id="Ra3d4a32cd444462e"/>
    <p:sldId id="266" r:id="Rfaec3e5618b44d51"/>
    <p:sldId id="267" r:id="Ra8cbf2b655b04688"/>
    <p:sldId id="268" r:id="Ra1bb89de540c49cd"/>
    <p:sldId id="269" r:id="R7e19553add334bce"/>
    <p:sldId id="270" r:id="R3a9216a81a0b43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Relationship Type="http://schemas.openxmlformats.org/officeDocument/2006/relationships/theme" Target="/ppt/theme/theme1.xml" Id="rId2" /><Relationship Type="http://schemas.openxmlformats.org/officeDocument/2006/relationships/slide" Target="/ppt/slides/slide1.xml" Id="R292a19f073934918" /><Relationship Type="http://schemas.openxmlformats.org/officeDocument/2006/relationships/slide" Target="/ppt/slides/slide2.xml" Id="Rcb60b94d03274755" /><Relationship Type="http://schemas.openxmlformats.org/officeDocument/2006/relationships/slide" Target="/ppt/slides/slide3.xml" Id="Re098a7aa8aa74bef" /><Relationship Type="http://schemas.openxmlformats.org/officeDocument/2006/relationships/slide" Target="/ppt/slides/slide4.xml" Id="R250390c6609b4f23" /><Relationship Type="http://schemas.openxmlformats.org/officeDocument/2006/relationships/slide" Target="/ppt/slides/slide5.xml" Id="Ra8128047786d4e2b" /><Relationship Type="http://schemas.openxmlformats.org/officeDocument/2006/relationships/slide" Target="/ppt/slides/slide6.xml" Id="R5a4cdece39f34dd5" /><Relationship Type="http://schemas.openxmlformats.org/officeDocument/2006/relationships/slide" Target="/ppt/slides/slide7.xml" Id="R56c2ab9542224459" /><Relationship Type="http://schemas.openxmlformats.org/officeDocument/2006/relationships/slide" Target="/ppt/slides/slide8.xml" Id="R5ac647cd9ac142f7" /><Relationship Type="http://schemas.openxmlformats.org/officeDocument/2006/relationships/slide" Target="/ppt/slides/slide9.xml" Id="Ra233409f1f8c41f5" /><Relationship Type="http://schemas.openxmlformats.org/officeDocument/2006/relationships/slide" Target="/ppt/slides/slide10.xml" Id="Ra3d4a32cd444462e" /><Relationship Type="http://schemas.openxmlformats.org/officeDocument/2006/relationships/slide" Target="/ppt/slides/slide11.xml" Id="Rfaec3e5618b44d51" /><Relationship Type="http://schemas.openxmlformats.org/officeDocument/2006/relationships/slide" Target="/ppt/slides/slide12.xml" Id="Ra8cbf2b655b04688" /><Relationship Type="http://schemas.openxmlformats.org/officeDocument/2006/relationships/slide" Target="/ppt/slides/slide13.xml" Id="Ra1bb89de540c49cd" /><Relationship Type="http://schemas.openxmlformats.org/officeDocument/2006/relationships/slide" Target="/ppt/slides/slide14.xml" Id="R7e19553add334bce" /><Relationship Type="http://schemas.openxmlformats.org/officeDocument/2006/relationships/slide" Target="/ppt/slides/slide15.xml" Id="R3a9216a81a0b43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63eb8a18664d8c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5f1dc24b4944f6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5c2e6af7e940b8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7a3cc6f6e5430d" /></Relationships>
</file>

<file path=ppt/slideLayouts/_rels/slideLayout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75b7647e7b48c3" /></Relationships>
</file>

<file path=ppt/slideLayouts/slideLayout1.xml><?xml version="1.0" encoding="utf-8"?>
<p:sldLayout xmlns:p="http://schemas.openxmlformats.org/presentationml/2006/main" type="blank">
  <p:cSld name="Blank">
    <p:spTree>
      <p:nvGrpSpPr>
        <p:cNvPr id="1" name=""/>
        <p:cNvGrpSpPr/>
        <p:nvPr/>
      </p:nvGrpSpPr>
      <p:grpSpPr/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type="title">
  <p:cSld name="Title Slide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ctrTitle"/>
          </p:nvPr>
        </p:nvSpPr>
        <p:spPr>
          <a:xfrm xmlns:a="http://schemas.openxmlformats.org/drawingml/2006/main">
            <a:off x="685800" y="2130425"/>
            <a:ext cx="7772400" cy="14700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Subtitle"/>
          <p:cNvSpPr>
            <a:spLocks xmlns:a="http://schemas.openxmlformats.org/drawingml/2006/main" noGrp="1"/>
          </p:cNvSpPr>
          <p:nvPr>
            <p:ph type="subTitle"/>
          </p:nvPr>
        </p:nvSpPr>
        <p:spPr>
          <a:xfrm xmlns:a="http://schemas.openxmlformats.org/drawingml/2006/main">
            <a:off x="1371600" y="3886200"/>
            <a:ext cx="6400800" cy="1752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type="objTx">
  <p:cSld name="Title and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"/>
          <p:cNvSpPr>
            <a:spLocks xmlns:a="http://schemas.openxmlformats.org/drawingml/2006/main" noGrp="1"/>
          </p:cNvSpPr>
          <p:nvPr>
            <p:ph type="body"/>
          </p:nvPr>
        </p:nvSpPr>
        <p:spPr>
          <a:xfrm xmlns:a="http://schemas.openxmlformats.org/drawingml/2006/main">
            <a:off x="838200" y="1825625"/>
            <a:ext cx="10515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4.xml><?xml version="1.0" encoding="utf-8"?>
<p:sldLayout xmlns:p="http://schemas.openxmlformats.org/presentationml/2006/main" type="twoColTx">
  <p:cSld name="Two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 Left"/>
          <p:cNvSpPr>
            <a:spLocks xmlns:a="http://schemas.openxmlformats.org/drawingml/2006/main" noGrp="1"/>
          </p:cNvSpPr>
          <p:nvPr>
            <p:ph type="body"/>
          </p:nvPr>
        </p:nvSpPr>
        <p:spPr>
          <a:xfrm xmlns:a="http://schemas.openxmlformats.org/drawingml/2006/main">
            <a:off x="838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4" name="Content Right"/>
          <p:cNvSpPr>
            <a:spLocks xmlns:a="http://schemas.openxmlformats.org/drawingml/2006/main" noGrp="1"/>
          </p:cNvSpPr>
          <p:nvPr>
            <p:ph type="body"/>
          </p:nvPr>
        </p:nvSpPr>
        <p:spPr>
          <a:xfrm xmlns:a="http://schemas.openxmlformats.org/drawingml/2006/main">
            <a:off x="6172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5.xml><?xml version="1.0" encoding="utf-8"?>
<p:sldLayout xmlns:p="http://schemas.openxmlformats.org/presentationml/2006/main" type="titleOnly">
  <p:cSld name="Title Only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theme" Target="/ppt/theme/theme1.xml" Id="Rebc1b8cc0b7e4ee4" /><Relationship Type="http://schemas.openxmlformats.org/officeDocument/2006/relationships/slideLayout" Target="/ppt/slideLayouts/slideLayout2.xml" Id="rId2" /><Relationship Type="http://schemas.openxmlformats.org/officeDocument/2006/relationships/slideLayout" Target="/ppt/slideLayouts/slideLayout3.xml" Id="rId3" /><Relationship Type="http://schemas.openxmlformats.org/officeDocument/2006/relationships/slideLayout" Target="/ppt/slideLayouts/slideLayout4.xml" Id="rId4" /><Relationship Type="http://schemas.openxmlformats.org/officeDocument/2006/relationships/slideLayout" Target="/ppt/slideLayouts/slideLayout5.xml" Id="rId5" /></Relationships>
</file>

<file path=ppt/slideMasters/slideMaster1.xml><?xml version="1.0" encoding="utf-8"?>
<p:sldMaster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Id1"/>
    <p:sldLayoutId xmlns:r="http://schemas.openxmlformats.org/officeDocument/2006/relationships" id="2147483650" r:id="rId2"/>
    <p:sldLayoutId xmlns:r="http://schemas.openxmlformats.org/officeDocument/2006/relationships" id="2147483651" r:id="rId3"/>
    <p:sldLayoutId xmlns:r="http://schemas.openxmlformats.org/officeDocument/2006/relationships" id="2147483652" r:id="rId4"/>
    <p:sldLayoutId xmlns:r="http://schemas.openxmlformats.org/officeDocument/2006/relationships" id="2147483653" r:id="rId5"/>
  </p:sldLayoutIdLst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62d6a7af688430a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0e2b290b58e24792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5f7c1e4e092c46a7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d1f456039fed4c12" 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bbcb638adcde4adb" /></Relationships>
</file>

<file path=ppt/slides/_rels/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137d529b0c8d4896" /></Relationships>
</file>

<file path=ppt/slides/_rels/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a5ae845499f046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6d471655d62746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afbf2f3610fa44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76748180b5db40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facc609c64ad46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589e748c730f45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cd4f3a92af174338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c2a5a548488f4071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4847d08c0ad940aa" /></Relationships>
</file>

<file path=ppt/slides/slide1.xml><?xml version="1.0" encoding="utf-8"?>
<p:sld xmlns:a="http://schemas.openxmlformats.org/drawingml/2006/main" xmlns:p="http://schemas.openxmlformats.org/presentationml/2006/main">
  <p:cSld>
    <p:bg>
      <p:bgPr>
        <a:gradFill xmlns:a="http://schemas.openxmlformats.org/drawingml/2006/main">
          <a:gsLst>
            <a:gs pos="0">
              <a:srgbClr val="0A1929"/>
            </a:gs>
            <a:gs pos="100000">
              <a:srgbClr val="1565C0"/>
            </a:gs>
          </a:gsLst>
          <a:lin ang="2700000" scaled="1"/>
        </a:gradFill>
      </p:bgPr>
    </p:bg>
    <p:spTree>
      <p:nvGrpSpPr>
        <p:cNvPr id="1" name=""/>
        <p:cNvGrpSpPr/>
        <p:nvPr/>
      </p:nvGrpSpPr>
      <p:grpSpPr/>
      <p:sp>
        <p:nvSpPr>
          <p:cNvPr id="10000" name="TitleBox"/>
          <p:cNvSpPr/>
          <p:nvPr/>
        </p:nvSpPr>
        <p:spPr>
          <a:xfrm>
            <a:off x="720000" y="2160000"/>
            <a:ext cx="10800000" cy="1080000"/>
          </a:xfrm>
          <a:prstGeom prst="rect">
            <a:avLst/>
          </a:prstGeom>
          <a:noFill/>
        </p:spPr>
        <p:txBody>
          <a:bodyPr/>
          <a:lstStyle/>
          <a:p>
            <a:pPr algn="ctr"/>
            <a:r>
              <a:rPr lang="en-US" sz="4400" b="1">
                <a:solidFill>
                  <a:srgbClr val="E3F2FD"/>
                </a:solidFill>
              </a:rPr>
              <a:t>自然语言处理导论</a:t>
            </a:r>
          </a:p>
        </p:txBody>
      </p:sp>
      <p:sp>
        <p:nvSpPr>
          <p:cNvPr id="10001" name="TextBox 2"/>
          <p:cNvSpPr/>
          <p:nvPr/>
        </p:nvSpPr>
        <p:spPr>
          <a:xfrm>
            <a:off x="720000" y="3600000"/>
            <a:ext cx="10800000" cy="540000"/>
          </a:xfrm>
          <a:prstGeom prst="rect">
            <a:avLst/>
          </a:prstGeom>
          <a:noFill/>
        </p:spPr>
        <p:txBody>
          <a:bodyPr/>
          <a:lstStyle/>
          <a:p>
            <a:pPr algn="ctr"/>
            <a:r>
              <a:rPr lang="en-US" sz="2400">
                <a:solidFill>
                  <a:srgbClr val="00BCD4"/>
                </a:solidFill>
              </a:rPr>
              <a:t>Natural Language Processing Introduction</a:t>
            </a:r>
          </a:p>
        </p:txBody>
      </p:sp>
      <p:sp>
        <p:nvSpPr>
          <p:cNvPr id="10002" name="TextBox 3"/>
          <p:cNvSpPr/>
          <p:nvPr/>
        </p:nvSpPr>
        <p:spPr>
          <a:xfrm>
            <a:off x="720000" y="5040000"/>
            <a:ext cx="10800000" cy="360000"/>
          </a:xfrm>
          <a:prstGeom prst="rect">
            <a:avLst/>
          </a:prstGeom>
          <a:noFill/>
        </p:spPr>
        <p:txBody>
          <a:bodyPr/>
          <a:lstStyle/>
          <a:p>
            <a:pPr algn="ctr"/>
            <a:r>
              <a:rPr lang="en-US" sz="1800">
                <a:solidFill>
                  <a:srgbClr val="B0BEC5"/>
                </a:solidFill>
              </a:rPr>
              <a:t>面向自然语言处理初学者</a:t>
            </a: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>
  <p:cSld>
    <p:bg>
      <p:bgPr>
        <a:gradFill xmlns:a="http://schemas.openxmlformats.org/drawingml/2006/main">
          <a:gsLst>
            <a:gs pos="0">
              <a:srgbClr val="0A1929"/>
            </a:gs>
            <a:gs pos="100000">
              <a:srgbClr val="1565C0"/>
            </a:gs>
          </a:gsLst>
          <a:lin ang="2700000" scaled="1"/>
        </a:gradFill>
      </p:bgPr>
    </p:bg>
    <p:spTree>
      <p:nvGrpSpPr>
        <p:cNvPr id="1" name=""/>
        <p:cNvGrpSpPr/>
        <p:nvPr/>
      </p:nvGrpSpPr>
      <p:grpSpPr/>
      <p:sp>
        <p:nvSpPr>
          <p:cNvPr id="10029" name="TextBox 1"/>
          <p:cNvSpPr/>
          <p:nvPr/>
        </p:nvSpPr>
        <p:spPr>
          <a:xfrm xmlns:a="http://schemas.openxmlformats.org/drawingml/2006/main">
            <a:off x="360000" y="180000"/>
            <a:ext cx="11520000" cy="72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/>
            <a:r>
              <a:rPr lang="en-US" sz="3600" b="1">
                <a:solidFill>
                  <a:srgbClr val="E3F2FD"/>
                </a:solidFill>
              </a:rPr>
              <a:t>NLP的实际应用</a:t>
            </a:r>
          </a:p>
        </p:txBody>
      </p:sp>
      <p:sp>
        <p:nvSpPr>
          <p:cNvPr id="10030" name="TextBox 2"/>
          <p:cNvSpPr/>
          <p:nvPr/>
        </p:nvSpPr>
        <p:spPr>
          <a:xfrm xmlns:a="http://schemas.openxmlformats.org/drawingml/2006/main">
            <a:off x="360000" y="1080000"/>
            <a:ext cx="3600000" cy="252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1600">
                <a:solidFill>
                  <a:srgbClr val="B0BEC5"/>
                </a:solidFill>
              </a:rPr>
              <a:t>智能助手</a:t>
            </a:r>
          </a:p>
          <a:p xmlns:a="http://schemas.openxmlformats.org/drawingml/2006/main">
            <a:pPr algn="ctr"/>
            <a:r>
              <a:rPr lang="en-US" sz="1600">
                <a:solidFill>
                  <a:srgbClr val="B0BEC5"/>
                </a:solidFill>
              </a:rPr>
              <a:t/>
            </a:r>
          </a:p>
          <a:p xmlns:a="http://schemas.openxmlformats.org/drawingml/2006/main">
            <a:pPr algn="ctr"/>
            <a:r>
              <a:rPr lang="en-US" sz="1600">
                <a:solidFill>
                  <a:srgbClr val="B0BEC5"/>
                </a:solidFill>
              </a:rPr>
              <a:t>Siri、小爱同学</a:t>
            </a:r>
          </a:p>
          <a:p xmlns:a="http://schemas.openxmlformats.org/drawingml/2006/main">
            <a:pPr algn="ctr"/>
            <a:r>
              <a:rPr lang="en-US" sz="1600">
                <a:solidFill>
                  <a:srgbClr val="B0BEC5"/>
                </a:solidFill>
              </a:rPr>
              <a:t>天猫精灵等</a:t>
            </a:r>
          </a:p>
          <a:p xmlns:a="http://schemas.openxmlformats.org/drawingml/2006/main">
            <a:pPr algn="ctr"/>
            <a:r>
              <a:rPr lang="en-US" sz="1600">
                <a:solidFill>
                  <a:srgbClr val="B0BEC5"/>
                </a:solidFill>
              </a:rPr>
              <a:t/>
            </a:r>
          </a:p>
          <a:p xmlns:a="http://schemas.openxmlformats.org/drawingml/2006/main">
            <a:pPr algn="ctr"/>
            <a:r>
              <a:rPr lang="en-US" sz="1600">
                <a:solidFill>
                  <a:srgbClr val="B0BEC5"/>
                </a:solidFill>
              </a:rPr>
              <a:t>语音交互</a:t>
            </a:r>
          </a:p>
          <a:p xmlns:a="http://schemas.openxmlformats.org/drawingml/2006/main">
            <a:pPr algn="ctr"/>
            <a:r>
              <a:rPr lang="en-US" sz="1600">
                <a:solidFill>
                  <a:srgbClr val="B0BEC5"/>
                </a:solidFill>
              </a:rPr>
              <a:t>智能问答</a:t>
            </a:r>
          </a:p>
        </p:txBody>
      </p:sp>
      <p:sp>
        <p:nvSpPr>
          <p:cNvPr id="10031" name="TextBox 3"/>
          <p:cNvSpPr/>
          <p:nvPr/>
        </p:nvSpPr>
        <p:spPr>
          <a:xfrm xmlns:a="http://schemas.openxmlformats.org/drawingml/2006/main">
            <a:off x="4320000" y="1080000"/>
            <a:ext cx="3600000" cy="252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1600">
                <a:solidFill>
                  <a:srgbClr val="B0BEC5"/>
                </a:solidFill>
              </a:rPr>
              <a:t>机器翻译</a:t>
            </a:r>
          </a:p>
          <a:p xmlns:a="http://schemas.openxmlformats.org/drawingml/2006/main">
            <a:pPr algn="ctr"/>
            <a:r>
              <a:rPr lang="en-US" sz="1600">
                <a:solidFill>
                  <a:srgbClr val="B0BEC5"/>
                </a:solidFill>
              </a:rPr>
              <a:t/>
            </a:r>
          </a:p>
          <a:p xmlns:a="http://schemas.openxmlformats.org/drawingml/2006/main">
            <a:pPr algn="ctr"/>
            <a:r>
              <a:rPr lang="en-US" sz="1600">
                <a:solidFill>
                  <a:srgbClr val="B0BEC5"/>
                </a:solidFill>
              </a:rPr>
              <a:t>Google翻译</a:t>
            </a:r>
          </a:p>
          <a:p xmlns:a="http://schemas.openxmlformats.org/drawingml/2006/main">
            <a:pPr algn="ctr"/>
            <a:r>
              <a:rPr lang="en-US" sz="1600">
                <a:solidFill>
                  <a:srgbClr val="B0BEC5"/>
                </a:solidFill>
              </a:rPr>
              <a:t>百度翻译</a:t>
            </a:r>
          </a:p>
          <a:p xmlns:a="http://schemas.openxmlformats.org/drawingml/2006/main">
            <a:pPr algn="ctr"/>
            <a:r>
              <a:rPr lang="en-US" sz="1600">
                <a:solidFill>
                  <a:srgbClr val="B0BEC5"/>
                </a:solidFill>
              </a:rPr>
              <a:t>DeepL</a:t>
            </a:r>
          </a:p>
          <a:p xmlns:a="http://schemas.openxmlformats.org/drawingml/2006/main">
            <a:pPr algn="ctr"/>
            <a:r>
              <a:rPr lang="en-US" sz="1600">
                <a:solidFill>
                  <a:srgbClr val="B0BEC5"/>
                </a:solidFill>
              </a:rPr>
              <a:t/>
            </a:r>
          </a:p>
          <a:p xmlns:a="http://schemas.openxmlformats.org/drawingml/2006/main">
            <a:pPr algn="ctr"/>
            <a:r>
              <a:rPr lang="en-US" sz="1600">
                <a:solidFill>
                  <a:srgbClr val="B0BEC5"/>
                </a:solidFill>
              </a:rPr>
              <a:t>跨语言沟通</a:t>
            </a:r>
          </a:p>
        </p:txBody>
      </p:sp>
      <p:sp>
        <p:nvSpPr>
          <p:cNvPr id="10032" name="TextBox 4"/>
          <p:cNvSpPr/>
          <p:nvPr/>
        </p:nvSpPr>
        <p:spPr>
          <a:xfrm xmlns:a="http://schemas.openxmlformats.org/drawingml/2006/main">
            <a:off x="8280000" y="1080000"/>
            <a:ext cx="3600000" cy="252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1600">
                <a:solidFill>
                  <a:srgbClr val="B0BEC5"/>
                </a:solidFill>
              </a:rPr>
              <a:t>搜索引擎</a:t>
            </a:r>
          </a:p>
          <a:p xmlns:a="http://schemas.openxmlformats.org/drawingml/2006/main">
            <a:pPr algn="ctr"/>
            <a:r>
              <a:rPr lang="en-US" sz="1600">
                <a:solidFill>
                  <a:srgbClr val="B0BEC5"/>
                </a:solidFill>
              </a:rPr>
              <a:t/>
            </a:r>
          </a:p>
          <a:p xmlns:a="http://schemas.openxmlformats.org/drawingml/2006/main">
            <a:pPr algn="ctr"/>
            <a:r>
              <a:rPr lang="en-US" sz="1600">
                <a:solidFill>
                  <a:srgbClr val="B0BEC5"/>
                </a:solidFill>
              </a:rPr>
              <a:t>语义搜索</a:t>
            </a:r>
          </a:p>
          <a:p xmlns:a="http://schemas.openxmlformats.org/drawingml/2006/main">
            <a:pPr algn="ctr"/>
            <a:r>
              <a:rPr lang="en-US" sz="1600">
                <a:solidFill>
                  <a:srgbClr val="B0BEC5"/>
                </a:solidFill>
              </a:rPr>
              <a:t>智能推荐</a:t>
            </a:r>
          </a:p>
          <a:p xmlns:a="http://schemas.openxmlformats.org/drawingml/2006/main">
            <a:pPr algn="ctr"/>
            <a:r>
              <a:rPr lang="en-US" sz="1600">
                <a:solidFill>
                  <a:srgbClr val="B0BEC5"/>
                </a:solidFill>
              </a:rPr>
              <a:t/>
            </a:r>
          </a:p>
          <a:p xmlns:a="http://schemas.openxmlformats.org/drawingml/2006/main">
            <a:pPr algn="ctr"/>
            <a:r>
              <a:rPr lang="en-US" sz="1600">
                <a:solidFill>
                  <a:srgbClr val="B0BEC5"/>
                </a:solidFill>
              </a:rPr>
              <a:t>理解用户意图</a:t>
            </a:r>
          </a:p>
          <a:p xmlns:a="http://schemas.openxmlformats.org/drawingml/2006/main">
            <a:pPr algn="ctr"/>
            <a:r>
              <a:rPr lang="en-US" sz="1600">
                <a:solidFill>
                  <a:srgbClr val="B0BEC5"/>
                </a:solidFill>
              </a:rPr>
              <a:t>提供精准结果</a:t>
            </a:r>
          </a:p>
        </p:txBody>
      </p:sp>
      <p:sp>
        <p:nvSpPr>
          <p:cNvPr id="10033" name="TextBox 5"/>
          <p:cNvSpPr/>
          <p:nvPr/>
        </p:nvSpPr>
        <p:spPr>
          <a:xfrm xmlns:a="http://schemas.openxmlformats.org/drawingml/2006/main">
            <a:off x="2160000" y="3960000"/>
            <a:ext cx="3600000" cy="216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1600">
                <a:solidFill>
                  <a:srgbClr val="B0BEC5"/>
                </a:solidFill>
              </a:rPr>
              <a:t>内容审核</a:t>
            </a:r>
          </a:p>
          <a:p xmlns:a="http://schemas.openxmlformats.org/drawingml/2006/main">
            <a:pPr algn="ctr"/>
            <a:r>
              <a:rPr lang="en-US" sz="1600">
                <a:solidFill>
                  <a:srgbClr val="B0BEC5"/>
                </a:solidFill>
              </a:rPr>
              <a:t/>
            </a:r>
          </a:p>
          <a:p xmlns:a="http://schemas.openxmlformats.org/drawingml/2006/main">
            <a:pPr algn="ctr"/>
            <a:r>
              <a:rPr lang="en-US" sz="1600">
                <a:solidFill>
                  <a:srgbClr val="B0BEC5"/>
                </a:solidFill>
              </a:rPr>
              <a:t>垃圾信息过滤</a:t>
            </a:r>
          </a:p>
          <a:p xmlns:a="http://schemas.openxmlformats.org/drawingml/2006/main">
            <a:pPr algn="ctr"/>
            <a:r>
              <a:rPr lang="en-US" sz="1600">
                <a:solidFill>
                  <a:srgbClr val="B0BEC5"/>
                </a:solidFill>
              </a:rPr>
              <a:t>敏感内容识别</a:t>
            </a:r>
          </a:p>
          <a:p xmlns:a="http://schemas.openxmlformats.org/drawingml/2006/main">
            <a:pPr algn="ctr"/>
            <a:r>
              <a:rPr lang="en-US" sz="1600">
                <a:solidFill>
                  <a:srgbClr val="B0BEC5"/>
                </a:solidFill>
              </a:rPr>
              <a:t/>
            </a:r>
          </a:p>
          <a:p xmlns:a="http://schemas.openxmlformats.org/drawingml/2006/main">
            <a:pPr algn="ctr"/>
            <a:r>
              <a:rPr lang="en-US" sz="1600">
                <a:solidFill>
                  <a:srgbClr val="B0BEC5"/>
                </a:solidFill>
              </a:rPr>
              <a:t>网络安全</a:t>
            </a:r>
          </a:p>
        </p:txBody>
      </p:sp>
      <p:sp>
        <p:nvSpPr>
          <p:cNvPr id="10034" name="TextBox 6"/>
          <p:cNvSpPr/>
          <p:nvPr/>
        </p:nvSpPr>
        <p:spPr>
          <a:xfrm xmlns:a="http://schemas.openxmlformats.org/drawingml/2006/main">
            <a:off x="6480000" y="3960000"/>
            <a:ext cx="3600000" cy="216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1600">
                <a:solidFill>
                  <a:srgbClr val="B0BEC5"/>
                </a:solidFill>
              </a:rPr>
              <a:t>医疗健康</a:t>
            </a:r>
          </a:p>
          <a:p xmlns:a="http://schemas.openxmlformats.org/drawingml/2006/main">
            <a:pPr algn="ctr"/>
            <a:r>
              <a:rPr lang="en-US" sz="1600">
                <a:solidFill>
                  <a:srgbClr val="B0BEC5"/>
                </a:solidFill>
              </a:rPr>
              <a:t/>
            </a:r>
          </a:p>
          <a:p xmlns:a="http://schemas.openxmlformats.org/drawingml/2006/main">
            <a:pPr algn="ctr"/>
            <a:r>
              <a:rPr lang="en-US" sz="1600">
                <a:solidFill>
                  <a:srgbClr val="B0BEC5"/>
                </a:solidFill>
              </a:rPr>
              <a:t>病历分析</a:t>
            </a:r>
          </a:p>
          <a:p xmlns:a="http://schemas.openxmlformats.org/drawingml/2006/main">
            <a:pPr algn="ctr"/>
            <a:r>
              <a:rPr lang="en-US" sz="1600">
                <a:solidFill>
                  <a:srgbClr val="B0BEC5"/>
                </a:solidFill>
              </a:rPr>
              <a:t>辅助诊断</a:t>
            </a:r>
          </a:p>
          <a:p xmlns:a="http://schemas.openxmlformats.org/drawingml/2006/main">
            <a:pPr algn="ctr"/>
            <a:r>
              <a:rPr lang="en-US" sz="1600">
                <a:solidFill>
                  <a:srgbClr val="B0BEC5"/>
                </a:solidFill>
              </a:rPr>
              <a:t/>
            </a:r>
          </a:p>
          <a:p xmlns:a="http://schemas.openxmlformats.org/drawingml/2006/main">
            <a:pPr algn="ctr"/>
            <a:r>
              <a:rPr lang="en-US" sz="1600">
                <a:solidFill>
                  <a:srgbClr val="B0BEC5"/>
                </a:solidFill>
              </a:rPr>
              <a:t>智能问诊</a:t>
            </a: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>
  <p:cSld>
    <p:bg>
      <p:bgPr>
        <a:gradFill xmlns:a="http://schemas.openxmlformats.org/drawingml/2006/main">
          <a:gsLst>
            <a:gs pos="0">
              <a:srgbClr val="0A1929"/>
            </a:gs>
            <a:gs pos="100000">
              <a:srgbClr val="1565C0"/>
            </a:gs>
          </a:gsLst>
          <a:lin ang="2700000" scaled="1"/>
        </a:gradFill>
      </p:bgPr>
    </p:bg>
    <p:spTree>
      <p:nvGrpSpPr>
        <p:cNvPr id="1" name=""/>
        <p:cNvGrpSpPr/>
        <p:nvPr/>
      </p:nvGrpSpPr>
      <p:grpSpPr/>
      <p:sp>
        <p:nvSpPr>
          <p:cNvPr id="10035" name="TextBox 1"/>
          <p:cNvSpPr/>
          <p:nvPr/>
        </p:nvSpPr>
        <p:spPr>
          <a:xfrm xmlns:a="http://schemas.openxmlformats.org/drawingml/2006/main">
            <a:off x="360000" y="180000"/>
            <a:ext cx="11520000" cy="72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/>
            <a:r>
              <a:rPr lang="en-US" sz="3600" b="1">
                <a:solidFill>
                  <a:srgbClr val="E3F2FD"/>
                </a:solidFill>
              </a:rPr>
              <a:t>学习路径建议</a:t>
            </a:r>
          </a:p>
        </p:txBody>
      </p:sp>
      <p:sp>
        <p:nvSpPr>
          <p:cNvPr id="10036" name="TextBox 2"/>
          <p:cNvSpPr/>
          <p:nvPr/>
        </p:nvSpPr>
        <p:spPr>
          <a:xfrm xmlns:a="http://schemas.openxmlformats.org/drawingml/2006/main">
            <a:off x="360000" y="1080000"/>
            <a:ext cx="11520000" cy="504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第一阶段：理论基础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• 语言学基础知识 • 机器学习基础 • Python编程入门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/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第二阶段：核心技能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• 文本预处理技术 • 特征工程 • 经典NLP模型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/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第三阶段：深度学习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• 神经网络基础 • RNN/LSTM/Transformer • 预训练模型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/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第四阶段：实践应用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• 项目实战 • 论文阅读 • 参与开源项目</a:t>
            </a: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>
  <p:cSld>
    <p:bg>
      <p:bgPr>
        <a:gradFill xmlns:a="http://schemas.openxmlformats.org/drawingml/2006/main">
          <a:gsLst>
            <a:gs pos="0">
              <a:srgbClr val="0A1929"/>
            </a:gs>
            <a:gs pos="100000">
              <a:srgbClr val="1565C0"/>
            </a:gs>
          </a:gsLst>
          <a:lin ang="2700000" scaled="1"/>
        </a:gradFill>
      </p:bgPr>
    </p:bg>
    <p:spTree>
      <p:nvGrpSpPr>
        <p:cNvPr id="1" name=""/>
        <p:cNvGrpSpPr/>
        <p:nvPr/>
      </p:nvGrpSpPr>
      <p:grpSpPr/>
      <p:sp>
        <p:nvSpPr>
          <p:cNvPr id="10037" name="TextBox 1"/>
          <p:cNvSpPr/>
          <p:nvPr/>
        </p:nvSpPr>
        <p:spPr>
          <a:xfrm xmlns:a="http://schemas.openxmlformats.org/drawingml/2006/main">
            <a:off x="360000" y="180000"/>
            <a:ext cx="11520000" cy="72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/>
            <a:r>
              <a:rPr lang="en-US" sz="3600" b="1">
                <a:solidFill>
                  <a:srgbClr val="E3F2FD"/>
                </a:solidFill>
              </a:rPr>
              <a:t>推荐学习资源</a:t>
            </a:r>
          </a:p>
        </p:txBody>
      </p:sp>
      <p:sp>
        <p:nvSpPr>
          <p:cNvPr id="10038" name="TextBox 2"/>
          <p:cNvSpPr/>
          <p:nvPr/>
        </p:nvSpPr>
        <p:spPr>
          <a:xfrm xmlns:a="http://schemas.openxmlformats.org/drawingml/2006/main">
            <a:off x="360000" y="1080000"/>
            <a:ext cx="5400000" cy="504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在线课程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• Coursera: NLP专项课程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• CS224N: 斯坦福NLP课程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• fast.ai: NLP课程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/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经典书籍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• 《自然语言处理综论》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• 《深度学习》(Goodfellow)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• 《Speech and Language Processing》</a:t>
            </a:r>
          </a:p>
        </p:txBody>
      </p:sp>
      <p:sp>
        <p:nvSpPr>
          <p:cNvPr id="10039" name="TextBox 3"/>
          <p:cNvSpPr/>
          <p:nvPr/>
        </p:nvSpPr>
        <p:spPr>
          <a:xfrm xmlns:a="http://schemas.openxmlformats.org/drawingml/2006/main">
            <a:off x="6120000" y="1080000"/>
            <a:ext cx="5400000" cy="504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工具库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• NLTK: 经典NLP工具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• spaCy: 工业级NLP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• Hugging Face: 预训练模型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• SnowNLP: 中文处理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/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实践平台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• Kaggle: 数据科学竞赛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• GitHub: 开源项目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• Papers with Code: 论文复现</a:t>
            </a:r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>
  <p:cSld>
    <p:bg>
      <p:bgPr>
        <a:gradFill xmlns:a="http://schemas.openxmlformats.org/drawingml/2006/main">
          <a:gsLst>
            <a:gs pos="0">
              <a:srgbClr val="0A1929"/>
            </a:gs>
            <a:gs pos="100000">
              <a:srgbClr val="1565C0"/>
            </a:gs>
          </a:gsLst>
          <a:lin ang="2700000" scaled="1"/>
        </a:gradFill>
      </p:bgPr>
    </p:bg>
    <p:spTree>
      <p:nvGrpSpPr>
        <p:cNvPr id="1" name=""/>
        <p:cNvGrpSpPr/>
        <p:nvPr/>
      </p:nvGrpSpPr>
      <p:grpSpPr/>
      <p:sp>
        <p:nvSpPr>
          <p:cNvPr id="10040" name="TextBox 1"/>
          <p:cNvSpPr/>
          <p:nvPr/>
        </p:nvSpPr>
        <p:spPr>
          <a:xfrm xmlns:a="http://schemas.openxmlformats.org/drawingml/2006/main">
            <a:off x="360000" y="180000"/>
            <a:ext cx="11520000" cy="72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/>
            <a:r>
              <a:rPr lang="en-US" sz="3600" b="1">
                <a:solidFill>
                  <a:srgbClr val="E3F2FD"/>
                </a:solidFill>
              </a:rPr>
              <a:t>NLP的未来发展趋势</a:t>
            </a:r>
          </a:p>
        </p:txBody>
      </p:sp>
      <p:sp>
        <p:nvSpPr>
          <p:cNvPr id="10041" name="TextBox 2"/>
          <p:cNvSpPr/>
          <p:nvPr/>
        </p:nvSpPr>
        <p:spPr>
          <a:xfrm xmlns:a="http://schemas.openxmlformats.org/drawingml/2006/main">
            <a:off x="360000" y="1080000"/>
            <a:ext cx="11520000" cy="504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大模型时代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• 参数规模持续增长 (GPT-4, Claude, Gemini等)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• 多模态融合 (文本+图像+音频+视频)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• 推理能力提升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/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技术趋势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• 提示工程 (Prompt Engineering)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• 检索增强生成 (RAG)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• 高效微调方法 (LoRA, P-Tuning)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/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应用拓展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• 智能编程助手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• 个性化教育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• 自动化内容创作</a:t>
            </a:r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>
  <p:cSld>
    <p:bg>
      <p:bgPr>
        <a:gradFill xmlns:a="http://schemas.openxmlformats.org/drawingml/2006/main">
          <a:gsLst>
            <a:gs pos="0">
              <a:srgbClr val="0A1929"/>
            </a:gs>
            <a:gs pos="100000">
              <a:srgbClr val="1565C0"/>
            </a:gs>
          </a:gsLst>
          <a:lin ang="2700000" scaled="1"/>
        </a:gradFill>
      </p:bgPr>
    </p:bg>
    <p:spTree>
      <p:nvGrpSpPr>
        <p:cNvPr id="1" name=""/>
        <p:cNvGrpSpPr/>
        <p:nvPr/>
      </p:nvGrpSpPr>
      <p:grpSpPr/>
      <p:sp>
        <p:nvSpPr>
          <p:cNvPr id="10042" name="TextBox 1"/>
          <p:cNvSpPr/>
          <p:nvPr/>
        </p:nvSpPr>
        <p:spPr>
          <a:xfrm xmlns:a="http://schemas.openxmlformats.org/drawingml/2006/main">
            <a:off x="360000" y="180000"/>
            <a:ext cx="11520000" cy="72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/>
            <a:r>
              <a:rPr lang="en-US" sz="3600" b="1">
                <a:solidFill>
                  <a:srgbClr val="E3F2FD"/>
                </a:solidFill>
              </a:rPr>
              <a:t>总结</a:t>
            </a:r>
          </a:p>
        </p:txBody>
      </p:sp>
      <p:sp>
        <p:nvSpPr>
          <p:cNvPr id="10043" name="TextBox 2"/>
          <p:cNvSpPr/>
          <p:nvPr/>
        </p:nvSpPr>
        <p:spPr>
          <a:xfrm xmlns:a="http://schemas.openxmlformats.org/drawingml/2006/main">
            <a:off x="360000" y="1080000"/>
            <a:ext cx="11520000" cy="504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核心要点回顾：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/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✓ NLP是让计算机理解和处理人类语言的技术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✓ 从规则方法到统计方法再到深度学习，NLP不断演进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✓ 核心任务包括文本分类、情感分析、命名实体识别等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✓ 预训练模型（BERT、GPT）改变了NLP的研究范式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✓ NLP已广泛应用于智能助手、翻译、搜索等领域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/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下一步行动：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• 选择一个感兴趣的NLP任务开始实践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• 阅读经典论文，了解技术细节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• 参与开源项目，积累实战经验</a:t>
            </a:r>
          </a:p>
        </p:txBody>
      </p:sp>
    </p:spTree>
  </p:cSld>
</p:sld>
</file>

<file path=ppt/slides/slide15.xml><?xml version="1.0" encoding="utf-8"?>
<p:sld xmlns:p="http://schemas.openxmlformats.org/presentationml/2006/main">
  <p:cSld>
    <p:bg>
      <p:bgPr>
        <a:gradFill xmlns:a="http://schemas.openxmlformats.org/drawingml/2006/main">
          <a:gsLst>
            <a:gs pos="0">
              <a:srgbClr val="0A1929"/>
            </a:gs>
            <a:gs pos="100000">
              <a:srgbClr val="1565C0"/>
            </a:gs>
          </a:gsLst>
          <a:lin ang="2700000" scaled="1"/>
        </a:gradFill>
      </p:bgPr>
    </p:bg>
    <p:spTree>
      <p:nvGrpSpPr>
        <p:cNvPr id="1" name=""/>
        <p:cNvGrpSpPr/>
        <p:nvPr/>
      </p:nvGrpSpPr>
      <p:grpSpPr/>
      <p:sp>
        <p:nvSpPr>
          <p:cNvPr id="10044" name="TextBox 1"/>
          <p:cNvSpPr/>
          <p:nvPr/>
        </p:nvSpPr>
        <p:spPr>
          <a:xfrm xmlns:a="http://schemas.openxmlformats.org/drawingml/2006/main">
            <a:off x="360000" y="2160000"/>
            <a:ext cx="11520000" cy="108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4800" b="1">
                <a:solidFill>
                  <a:srgbClr val="E3F2FD"/>
                </a:solidFill>
              </a:rPr>
              <a:t>感谢聆听！</a:t>
            </a:r>
          </a:p>
        </p:txBody>
      </p:sp>
      <p:sp>
        <p:nvSpPr>
          <p:cNvPr id="10045" name="TextBox 2"/>
          <p:cNvSpPr/>
          <p:nvPr/>
        </p:nvSpPr>
        <p:spPr>
          <a:xfrm xmlns:a="http://schemas.openxmlformats.org/drawingml/2006/main">
            <a:off x="360000" y="3600000"/>
            <a:ext cx="11520000" cy="72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400">
                <a:solidFill>
                  <a:srgbClr val="00BCD4"/>
                </a:solidFill>
              </a:rPr>
              <a:t>欢迎提问与交流</a:t>
            </a:r>
          </a:p>
        </p:txBody>
      </p:sp>
      <p:sp>
        <p:nvSpPr>
          <p:cNvPr id="10046" name="TextBox 3"/>
          <p:cNvSpPr/>
          <p:nvPr/>
        </p:nvSpPr>
        <p:spPr>
          <a:xfrm xmlns:a="http://schemas.openxmlformats.org/drawingml/2006/main">
            <a:off x="360000" y="5040000"/>
            <a:ext cx="11520000" cy="36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000">
                <a:solidFill>
                  <a:srgbClr val="B0BEC5"/>
                </a:solidFill>
              </a:rPr>
              <a:t>Q &amp; A</a:t>
            </a: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>
  <p:cSld>
    <p:bg>
      <p:bgPr>
        <a:gradFill xmlns:a="http://schemas.openxmlformats.org/drawingml/2006/main">
          <a:gsLst>
            <a:gs pos="0">
              <a:srgbClr val="0A1929"/>
            </a:gs>
            <a:gs pos="100000">
              <a:srgbClr val="1565C0"/>
            </a:gs>
          </a:gsLst>
          <a:lin ang="2700000" scaled="1"/>
        </a:gradFill>
      </p:bgPr>
    </p:bg>
    <p:spTree>
      <p:nvGrpSpPr>
        <p:cNvPr id="1" name=""/>
        <p:cNvGrpSpPr/>
        <p:nvPr/>
      </p:nvGrpSpPr>
      <p:grpSpPr/>
      <p:sp>
        <p:nvSpPr>
          <p:cNvPr id="10003" name="TextBox 1"/>
          <p:cNvSpPr/>
          <p:nvPr/>
        </p:nvSpPr>
        <p:spPr>
          <a:xfrm>
            <a:off x="360000" y="180000"/>
            <a:ext cx="11520000" cy="720000"/>
          </a:xfrm>
          <a:prstGeom prst="rect">
            <a:avLst/>
          </a:prstGeom>
          <a:noFill/>
        </p:spPr>
        <p:txBody>
          <a:bodyPr/>
          <a:lstStyle/>
          <a:p>
            <a:pPr algn="l"/>
            <a:r>
              <a:rPr lang="en-US" sz="3600" b="1">
                <a:solidFill>
                  <a:srgbClr val="E3F2FD"/>
                </a:solidFill>
              </a:rPr>
              <a:t>什么是自然语言处理？</a:t>
            </a:r>
          </a:p>
        </p:txBody>
      </p:sp>
      <p:sp>
        <p:nvSpPr>
          <p:cNvPr id="10004" name="TextBox 2"/>
          <p:cNvSpPr/>
          <p:nvPr/>
        </p:nvSpPr>
        <p:spPr>
          <a:xfrm>
            <a:off x="360000" y="1080000"/>
            <a:ext cx="11520000" cy="1440000"/>
          </a:xfrm>
          <a:prstGeom prst="rect">
            <a:avLst/>
          </a:prstGeom>
          <a:noFill/>
        </p:spPr>
        <p:txBody>
          <a:bodyPr/>
          <a:lstStyle/>
          <a:p>
            <a:pPr algn="l"/>
            <a:r>
              <a:rPr lang="en-US" sz="2000">
                <a:solidFill>
                  <a:srgbClr val="B0BEC5"/>
                </a:solidFill>
              </a:rPr>
              <a:t>自然语言处理（NLP）是人工智能的重要分支，致力于让计算机理解、解释和生成人类语言。</a:t>
            </a:r>
          </a:p>
          <a:p>
            <a:pPr algn="l"/>
            <a:r>
              <a:rPr lang="en-US" sz="2000">
                <a:solidFill>
                  <a:srgbClr val="B0BEC5"/>
                </a:solidFill>
              </a:rPr>
              <a:t/>
            </a:r>
          </a:p>
          <a:p>
            <a:pPr algn="l"/>
            <a:r>
              <a:rPr lang="en-US" sz="2000">
                <a:solidFill>
                  <a:srgbClr val="B0BEC5"/>
                </a:solidFill>
              </a:rPr>
              <a:t>它结合了语言学、计算机科学和机器学习的知识，是连接人类沟通与机器理解的桥梁。</a:t>
            </a: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>
  <p:cSld>
    <p:bg>
      <p:bgPr>
        <a:gradFill xmlns:a="http://schemas.openxmlformats.org/drawingml/2006/main">
          <a:gsLst>
            <a:gs pos="0">
              <a:srgbClr val="0A1929"/>
            </a:gs>
            <a:gs pos="100000">
              <a:srgbClr val="1565C0"/>
            </a:gs>
          </a:gsLst>
          <a:lin ang="2700000" scaled="1"/>
        </a:gradFill>
      </p:bgPr>
    </p:bg>
    <p:spTree>
      <p:nvGrpSpPr>
        <p:cNvPr id="1" name=""/>
        <p:cNvGrpSpPr/>
        <p:nvPr/>
      </p:nvGrpSpPr>
      <p:grpSpPr/>
      <p:sp>
        <p:nvSpPr>
          <p:cNvPr id="10005" name="TextBox 1"/>
          <p:cNvSpPr/>
          <p:nvPr/>
        </p:nvSpPr>
        <p:spPr>
          <a:xfrm xmlns:a="http://schemas.openxmlformats.org/drawingml/2006/main">
            <a:off x="360000" y="180000"/>
            <a:ext cx="11520000" cy="72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/>
            <a:r>
              <a:rPr lang="en-US" sz="3600" b="1">
                <a:solidFill>
                  <a:srgbClr val="E3F2FD"/>
                </a:solidFill>
              </a:rPr>
              <a:t>NLP的核心任务</a:t>
            </a:r>
          </a:p>
        </p:txBody>
      </p:sp>
      <p:sp>
        <p:nvSpPr>
          <p:cNvPr id="10006" name="TextBox 2"/>
          <p:cNvSpPr/>
          <p:nvPr/>
        </p:nvSpPr>
        <p:spPr>
          <a:xfrm xmlns:a="http://schemas.openxmlformats.org/drawingml/2006/main">
            <a:off x="360000" y="1080000"/>
            <a:ext cx="5400000" cy="504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/>
            <a:r>
              <a:rPr lang="en-US" sz="1800">
                <a:solidFill>
                  <a:srgbClr val="B0BEC5"/>
                </a:solidFill>
              </a:rPr>
              <a:t>理解类任务</a:t>
            </a:r>
          </a:p>
          <a:p xmlns:a="http://schemas.openxmlformats.org/drawingml/2006/main">
            <a:pPr algn="l"/>
            <a:r>
              <a:rPr lang="en-US" sz="1800">
                <a:solidFill>
                  <a:srgbClr val="B0BEC5"/>
                </a:solidFill>
              </a:rPr>
              <a:t>• 文本分类</a:t>
            </a:r>
          </a:p>
          <a:p xmlns:a="http://schemas.openxmlformats.org/drawingml/2006/main">
            <a:pPr algn="l"/>
            <a:r>
              <a:rPr lang="en-US" sz="1800">
                <a:solidFill>
                  <a:srgbClr val="B0BEC5"/>
                </a:solidFill>
              </a:rPr>
              <a:t>• 情感分析</a:t>
            </a:r>
          </a:p>
          <a:p xmlns:a="http://schemas.openxmlformats.org/drawingml/2006/main">
            <a:pPr algn="l"/>
            <a:r>
              <a:rPr lang="en-US" sz="1800">
                <a:solidFill>
                  <a:srgbClr val="B0BEC5"/>
                </a:solidFill>
              </a:rPr>
              <a:t>• 命名实体识别</a:t>
            </a:r>
          </a:p>
          <a:p xmlns:a="http://schemas.openxmlformats.org/drawingml/2006/main">
            <a:pPr algn="l"/>
            <a:r>
              <a:rPr lang="en-US" sz="1800">
                <a:solidFill>
                  <a:srgbClr val="B0BEC5"/>
                </a:solidFill>
              </a:rPr>
              <a:t>• 语义角色标注</a:t>
            </a:r>
          </a:p>
          <a:p xmlns:a="http://schemas.openxmlformats.org/drawingml/2006/main">
            <a:pPr algn="l"/>
            <a:r>
              <a:rPr lang="en-US" sz="1800">
                <a:solidFill>
                  <a:srgbClr val="B0BEC5"/>
                </a:solidFill>
              </a:rPr>
              <a:t>• 问答系统</a:t>
            </a:r>
          </a:p>
        </p:txBody>
      </p:sp>
      <p:sp>
        <p:nvSpPr>
          <p:cNvPr id="10007" name="TextBox 3"/>
          <p:cNvSpPr/>
          <p:nvPr/>
        </p:nvSpPr>
        <p:spPr>
          <a:xfrm xmlns:a="http://schemas.openxmlformats.org/drawingml/2006/main">
            <a:off x="6120000" y="1080000"/>
            <a:ext cx="5400000" cy="504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/>
            <a:r>
              <a:rPr lang="en-US" sz="1800">
                <a:solidFill>
                  <a:srgbClr val="B0BEC5"/>
                </a:solidFill>
              </a:rPr>
              <a:t>生成类任务</a:t>
            </a:r>
          </a:p>
          <a:p xmlns:a="http://schemas.openxmlformats.org/drawingml/2006/main">
            <a:pPr algn="l"/>
            <a:r>
              <a:rPr lang="en-US" sz="1800">
                <a:solidFill>
                  <a:srgbClr val="B0BEC5"/>
                </a:solidFill>
              </a:rPr>
              <a:t>• 机器翻译</a:t>
            </a:r>
          </a:p>
          <a:p xmlns:a="http://schemas.openxmlformats.org/drawingml/2006/main">
            <a:pPr algn="l"/>
            <a:r>
              <a:rPr lang="en-US" sz="1800">
                <a:solidFill>
                  <a:srgbClr val="B0BEC5"/>
                </a:solidFill>
              </a:rPr>
              <a:t>• 文本摘要</a:t>
            </a:r>
          </a:p>
          <a:p xmlns:a="http://schemas.openxmlformats.org/drawingml/2006/main">
            <a:pPr algn="l"/>
            <a:r>
              <a:rPr lang="en-US" sz="1800">
                <a:solidFill>
                  <a:srgbClr val="B0BEC5"/>
                </a:solidFill>
              </a:rPr>
              <a:t>• 对话系统</a:t>
            </a:r>
          </a:p>
          <a:p xmlns:a="http://schemas.openxmlformats.org/drawingml/2006/main">
            <a:pPr algn="l"/>
            <a:r>
              <a:rPr lang="en-US" sz="1800">
                <a:solidFill>
                  <a:srgbClr val="B0BEC5"/>
                </a:solidFill>
              </a:rPr>
              <a:t>• 文本生成</a:t>
            </a:r>
          </a:p>
          <a:p xmlns:a="http://schemas.openxmlformats.org/drawingml/2006/main">
            <a:pPr algn="l"/>
            <a:r>
              <a:rPr lang="en-US" sz="1800">
                <a:solidFill>
                  <a:srgbClr val="B0BEC5"/>
                </a:solidFill>
              </a:rPr>
              <a:t>• 语音合成</a:t>
            </a: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>
  <p:cSld>
    <p:bg>
      <p:bgPr>
        <a:gradFill xmlns:a="http://schemas.openxmlformats.org/drawingml/2006/main">
          <a:gsLst>
            <a:gs pos="0">
              <a:srgbClr val="0A1929"/>
            </a:gs>
            <a:gs pos="100000">
              <a:srgbClr val="1565C0"/>
            </a:gs>
          </a:gsLst>
          <a:lin ang="2700000" scaled="1"/>
        </a:gradFill>
      </p:bgPr>
    </p:bg>
    <p:spTree>
      <p:nvGrpSpPr>
        <p:cNvPr id="1" name=""/>
        <p:cNvGrpSpPr/>
        <p:nvPr/>
      </p:nvGrpSpPr>
      <p:grpSpPr/>
      <p:sp>
        <p:nvSpPr>
          <p:cNvPr id="10008" name="TextBox 1"/>
          <p:cNvSpPr/>
          <p:nvPr/>
        </p:nvSpPr>
        <p:spPr>
          <a:xfrm xmlns:a="http://schemas.openxmlformats.org/drawingml/2006/main">
            <a:off x="360000" y="180000"/>
            <a:ext cx="11520000" cy="72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/>
            <a:r>
              <a:rPr lang="en-US" sz="3600" b="1">
                <a:solidFill>
                  <a:srgbClr val="E3F2FD"/>
                </a:solidFill>
              </a:rPr>
              <a:t>NLP发展历程</a:t>
            </a:r>
          </a:p>
        </p:txBody>
      </p:sp>
      <p:sp>
        <p:nvSpPr>
          <p:cNvPr id="10009" name="TextBox 2"/>
          <p:cNvSpPr/>
          <p:nvPr/>
        </p:nvSpPr>
        <p:spPr>
          <a:xfrm xmlns:a="http://schemas.openxmlformats.org/drawingml/2006/main">
            <a:off x="360000" y="1080000"/>
            <a:ext cx="11520000" cy="504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1950s-1980s: 规则时代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• 基于语言学规则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• 专家系统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• 有限的词汇和语法覆盖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/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1990s-2010s: 统计时代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• 机器学习方法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• 大规模语料库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• HMM、CRF等模型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/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2010s-至今: 深度学习时代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• 神经网络模型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• Word2Vec、BERT、GPT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• 预训练+微调范式</a:t>
            </a: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>
  <p:cSld>
    <p:bg>
      <p:bgPr>
        <a:gradFill xmlns:a="http://schemas.openxmlformats.org/drawingml/2006/main">
          <a:gsLst>
            <a:gs pos="0">
              <a:srgbClr val="0A1929"/>
            </a:gs>
            <a:gs pos="100000">
              <a:srgbClr val="1565C0"/>
            </a:gs>
          </a:gsLst>
          <a:lin ang="2700000" scaled="1"/>
        </a:gradFill>
      </p:bgPr>
    </p:bg>
    <p:spTree>
      <p:nvGrpSpPr>
        <p:cNvPr id="1" name=""/>
        <p:cNvGrpSpPr/>
        <p:nvPr/>
      </p:nvGrpSpPr>
      <p:grpSpPr/>
      <p:sp>
        <p:nvSpPr>
          <p:cNvPr id="10010" name="TextBox 1"/>
          <p:cNvSpPr/>
          <p:nvPr/>
        </p:nvSpPr>
        <p:spPr>
          <a:xfrm xmlns:a="http://schemas.openxmlformats.org/drawingml/2006/main">
            <a:off x="360000" y="180000"/>
            <a:ext cx="11520000" cy="72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/>
            <a:r>
              <a:rPr lang="en-US" sz="3600" b="1">
                <a:solidFill>
                  <a:srgbClr val="E3F2FD"/>
                </a:solidFill>
              </a:rPr>
              <a:t>词向量：让机器理解词语</a:t>
            </a:r>
          </a:p>
        </p:txBody>
      </p:sp>
      <p:sp>
        <p:nvSpPr>
          <p:cNvPr id="10011" name="TextBox 2"/>
          <p:cNvSpPr/>
          <p:nvPr/>
        </p:nvSpPr>
        <p:spPr>
          <a:xfrm xmlns:a="http://schemas.openxmlformats.org/drawingml/2006/main">
            <a:off x="360000" y="1080000"/>
            <a:ext cx="11520000" cy="216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/>
            <a:r>
              <a:rPr lang="en-US" sz="1800">
                <a:solidFill>
                  <a:srgbClr val="B0BEC5"/>
                </a:solidFill>
              </a:rPr>
              <a:t>核心思想：将词语映射到高维向量空间</a:t>
            </a:r>
          </a:p>
          <a:p xmlns:a="http://schemas.openxmlformats.org/drawingml/2006/main">
            <a:pPr algn="l"/>
            <a:r>
              <a:rPr lang="en-US" sz="1800">
                <a:solidFill>
                  <a:srgbClr val="B0BEC5"/>
                </a:solidFill>
              </a:rPr>
              <a:t/>
            </a:r>
          </a:p>
          <a:p xmlns:a="http://schemas.openxmlformats.org/drawingml/2006/main">
            <a:pPr algn="l"/>
            <a:r>
              <a:rPr lang="en-US" sz="1800">
                <a:solidFill>
                  <a:srgbClr val="B0BEC5"/>
                </a:solidFill>
              </a:rPr>
              <a:t>• 语义相似的词在向量空间中距离更近</a:t>
            </a:r>
          </a:p>
          <a:p xmlns:a="http://schemas.openxmlformats.org/drawingml/2006/main">
            <a:pPr algn="l"/>
            <a:r>
              <a:rPr lang="en-US" sz="1800">
                <a:solidFill>
                  <a:srgbClr val="B0BEC5"/>
                </a:solidFill>
              </a:rPr>
              <a:t>• 向量之间的运算可以表示语义关系</a:t>
            </a:r>
          </a:p>
          <a:p xmlns:a="http://schemas.openxmlformats.org/drawingml/2006/main">
            <a:pPr algn="l"/>
            <a:r>
              <a:rPr lang="en-US" sz="1800">
                <a:solidFill>
                  <a:srgbClr val="B0BEC5"/>
                </a:solidFill>
              </a:rPr>
              <a:t>• 例如：国王 - 男人 + 女人 ≈ 女王</a:t>
            </a:r>
          </a:p>
        </p:txBody>
      </p:sp>
      <p:sp>
        <p:nvSpPr>
          <p:cNvPr id="10012" name="TextBox 3"/>
          <p:cNvSpPr/>
          <p:nvPr/>
        </p:nvSpPr>
        <p:spPr>
          <a:xfrm xmlns:a="http://schemas.openxmlformats.org/drawingml/2006/main">
            <a:off x="360000" y="3600000"/>
            <a:ext cx="11520000" cy="72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/>
            <a:r>
              <a:rPr lang="en-US" sz="1600" b="1">
                <a:solidFill>
                  <a:srgbClr val="00BCD4"/>
                </a:solidFill>
              </a:rPr>
              <a:t>示例代码 (Python)：</a:t>
            </a:r>
          </a:p>
        </p:txBody>
      </p:sp>
      <p:sp>
        <p:nvSpPr>
          <p:cNvPr id="10013" name="TextBox 4"/>
          <p:cNvSpPr/>
          <p:nvPr/>
        </p:nvSpPr>
        <p:spPr>
          <a:xfrm xmlns:a="http://schemas.openxmlformats.org/drawingml/2006/main">
            <a:off x="360000" y="4320000"/>
            <a:ext cx="11520000" cy="1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/>
            <a:r>
              <a:rPr lang="en-US" sz="1400">
                <a:solidFill>
                  <a:srgbClr val="A5D6A7"/>
                </a:solidFill>
              </a:rPr>
              <a:t>from gensim.models import Word2Vec</a:t>
            </a:r>
          </a:p>
          <a:p xmlns:a="http://schemas.openxmlformats.org/drawingml/2006/main">
            <a:pPr algn="l"/>
            <a:r>
              <a:rPr lang="en-US" sz="1400">
                <a:solidFill>
                  <a:srgbClr val="A5D6A7"/>
                </a:solidFill>
              </a:rPr>
              <a:t>model = Word2Vec(sentences, vector_size=100)</a:t>
            </a:r>
          </a:p>
          <a:p xmlns:a="http://schemas.openxmlformats.org/drawingml/2006/main">
            <a:pPr algn="l"/>
            <a:r>
              <a:rPr lang="en-US" sz="1400">
                <a:solidFill>
                  <a:srgbClr val="A5D6A7"/>
                </a:solidFill>
              </a:rPr>
              <a:t>vector = model.wv['学习']  # 获取"学习"的向量表示</a:t>
            </a: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>
  <p:cSld>
    <p:bg>
      <p:bgPr>
        <a:gradFill xmlns:a="http://schemas.openxmlformats.org/drawingml/2006/main">
          <a:gsLst>
            <a:gs pos="0">
              <a:srgbClr val="0A1929"/>
            </a:gs>
            <a:gs pos="100000">
              <a:srgbClr val="1565C0"/>
            </a:gs>
          </a:gsLst>
          <a:lin ang="2700000" scaled="1"/>
        </a:gradFill>
      </p:bgPr>
    </p:bg>
    <p:spTree>
      <p:nvGrpSpPr>
        <p:cNvPr id="1" name=""/>
        <p:cNvGrpSpPr/>
        <p:nvPr/>
      </p:nvGrpSpPr>
      <p:grpSpPr/>
      <p:sp>
        <p:nvSpPr>
          <p:cNvPr id="10014" name="TextBox 1"/>
          <p:cNvSpPr/>
          <p:nvPr/>
        </p:nvSpPr>
        <p:spPr>
          <a:xfrm xmlns:a="http://schemas.openxmlformats.org/drawingml/2006/main">
            <a:off x="360000" y="180000"/>
            <a:ext cx="11520000" cy="72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/>
            <a:r>
              <a:rPr lang="en-US" sz="3600" b="1">
                <a:solidFill>
                  <a:srgbClr val="E3F2FD"/>
                </a:solidFill>
              </a:rPr>
              <a:t>情感分析</a:t>
            </a:r>
          </a:p>
        </p:txBody>
      </p:sp>
      <p:sp>
        <p:nvSpPr>
          <p:cNvPr id="10015" name="TextBox 2"/>
          <p:cNvSpPr/>
          <p:nvPr/>
        </p:nvSpPr>
        <p:spPr>
          <a:xfrm xmlns:a="http://schemas.openxmlformats.org/drawingml/2006/main">
            <a:off x="360000" y="1080000"/>
            <a:ext cx="11520000" cy="216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/>
            <a:r>
              <a:rPr lang="en-US" sz="1800">
                <a:solidFill>
                  <a:srgbClr val="B0BEC5"/>
                </a:solidFill>
              </a:rPr>
              <a:t>应用场景：</a:t>
            </a:r>
          </a:p>
          <a:p xmlns:a="http://schemas.openxmlformats.org/drawingml/2006/main">
            <a:pPr algn="l"/>
            <a:r>
              <a:rPr lang="en-US" sz="1800">
                <a:solidFill>
                  <a:srgbClr val="B0BEC5"/>
                </a:solidFill>
              </a:rPr>
              <a:t>• 社交媒体舆情监控</a:t>
            </a:r>
          </a:p>
          <a:p xmlns:a="http://schemas.openxmlformats.org/drawingml/2006/main">
            <a:pPr algn="l"/>
            <a:r>
              <a:rPr lang="en-US" sz="1800">
                <a:solidFill>
                  <a:srgbClr val="B0BEC5"/>
                </a:solidFill>
              </a:rPr>
              <a:t>• 产品评论分析</a:t>
            </a:r>
          </a:p>
          <a:p xmlns:a="http://schemas.openxmlformats.org/drawingml/2006/main">
            <a:pPr algn="l"/>
            <a:r>
              <a:rPr lang="en-US" sz="1800">
                <a:solidFill>
                  <a:srgbClr val="B0BEC5"/>
                </a:solidFill>
              </a:rPr>
              <a:t>• 客户反馈处理</a:t>
            </a:r>
          </a:p>
          <a:p xmlns:a="http://schemas.openxmlformats.org/drawingml/2006/main">
            <a:pPr algn="l"/>
            <a:r>
              <a:rPr lang="en-US" sz="1800">
                <a:solidFill>
                  <a:srgbClr val="B0BEC5"/>
                </a:solidFill>
              </a:rPr>
              <a:t>• 市场趋势预测</a:t>
            </a:r>
          </a:p>
          <a:p xmlns:a="http://schemas.openxmlformats.org/drawingml/2006/main">
            <a:pPr algn="l"/>
            <a:r>
              <a:rPr lang="en-US" sz="1800">
                <a:solidFill>
                  <a:srgbClr val="B0BEC5"/>
                </a:solidFill>
              </a:rPr>
              <a:t/>
            </a:r>
          </a:p>
          <a:p xmlns:a="http://schemas.openxmlformats.org/drawingml/2006/main">
            <a:pPr algn="l"/>
            <a:r>
              <a:rPr lang="en-US" sz="1800">
                <a:solidFill>
                  <a:srgbClr val="B0BEC5"/>
                </a:solidFill>
              </a:rPr>
              <a:t>分析方法：</a:t>
            </a:r>
          </a:p>
          <a:p xmlns:a="http://schemas.openxmlformats.org/drawingml/2006/main">
            <a:pPr algn="l"/>
            <a:r>
              <a:rPr lang="en-US" sz="1800">
                <a:solidFill>
                  <a:srgbClr val="B0BEC5"/>
                </a:solidFill>
              </a:rPr>
              <a:t>• 基于词典的方法（简单但准确率有限）</a:t>
            </a:r>
          </a:p>
          <a:p xmlns:a="http://schemas.openxmlformats.org/drawingml/2006/main">
            <a:pPr algn="l"/>
            <a:r>
              <a:rPr lang="en-US" sz="1800">
                <a:solidFill>
                  <a:srgbClr val="B0BEC5"/>
                </a:solidFill>
              </a:rPr>
              <a:t>• 机器学习方法（需要标注数据）</a:t>
            </a:r>
          </a:p>
          <a:p xmlns:a="http://schemas.openxmlformats.org/drawingml/2006/main">
            <a:pPr algn="l"/>
            <a:r>
              <a:rPr lang="en-US" sz="1800">
                <a:solidFill>
                  <a:srgbClr val="B0BEC5"/>
                </a:solidFill>
              </a:rPr>
              <a:t>• 深度学习方法（准确率高，端到端）</a:t>
            </a:r>
          </a:p>
        </p:txBody>
      </p:sp>
      <p:sp>
        <p:nvSpPr>
          <p:cNvPr id="10016" name="TextBox 3"/>
          <p:cNvSpPr/>
          <p:nvPr/>
        </p:nvSpPr>
        <p:spPr>
          <a:xfrm xmlns:a="http://schemas.openxmlformats.org/drawingml/2006/main">
            <a:off x="360000" y="3600000"/>
            <a:ext cx="11520000" cy="72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/>
            <a:r>
              <a:rPr lang="en-US" sz="1600" b="1">
                <a:solidFill>
                  <a:srgbClr val="00BCD4"/>
                </a:solidFill>
              </a:rPr>
              <a:t>示例代码 (使用SnowNLP)：</a:t>
            </a:r>
          </a:p>
        </p:txBody>
      </p:sp>
      <p:sp>
        <p:nvSpPr>
          <p:cNvPr id="10017" name="TextBox 4"/>
          <p:cNvSpPr/>
          <p:nvPr/>
        </p:nvSpPr>
        <p:spPr>
          <a:xfrm xmlns:a="http://schemas.openxmlformats.org/drawingml/2006/main">
            <a:off x="360000" y="4320000"/>
            <a:ext cx="11520000" cy="1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/>
            <a:r>
              <a:rPr lang="en-US" sz="1400">
                <a:solidFill>
                  <a:srgbClr val="A5D6A7"/>
                </a:solidFill>
              </a:rPr>
              <a:t>from snownlp import SnowNLP</a:t>
            </a:r>
          </a:p>
          <a:p xmlns:a="http://schemas.openxmlformats.org/drawingml/2006/main">
            <a:pPr algn="l"/>
            <a:r>
              <a:rPr lang="en-US" sz="1400">
                <a:solidFill>
                  <a:srgbClr val="A5D6A7"/>
                </a:solidFill>
              </a:rPr>
              <a:t>text = "这个产品非常好用，我很喜欢！"</a:t>
            </a:r>
          </a:p>
          <a:p xmlns:a="http://schemas.openxmlformats.org/drawingml/2006/main">
            <a:pPr algn="l"/>
            <a:r>
              <a:rPr lang="en-US" sz="1400">
                <a:solidFill>
                  <a:srgbClr val="A5D6A7"/>
                </a:solidFill>
              </a:rPr>
              <a:t>s = SnowNLP(text)</a:t>
            </a:r>
          </a:p>
          <a:p xmlns:a="http://schemas.openxmlformats.org/drawingml/2006/main">
            <a:pPr algn="l"/>
            <a:r>
              <a:rPr lang="en-US" sz="1400">
                <a:solidFill>
                  <a:srgbClr val="A5D6A7"/>
                </a:solidFill>
              </a:rPr>
              <a:t>print(s.sentiments)  # 输出情感分数 (0-1)</a:t>
            </a: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>
  <p:cSld>
    <p:bg>
      <p:bgPr>
        <a:gradFill xmlns:a="http://schemas.openxmlformats.org/drawingml/2006/main">
          <a:gsLst>
            <a:gs pos="0">
              <a:srgbClr val="0A1929"/>
            </a:gs>
            <a:gs pos="100000">
              <a:srgbClr val="1565C0"/>
            </a:gs>
          </a:gsLst>
          <a:lin ang="2700000" scaled="1"/>
        </a:gradFill>
      </p:bgPr>
    </p:bg>
    <p:spTree>
      <p:nvGrpSpPr>
        <p:cNvPr id="1" name=""/>
        <p:cNvGrpSpPr/>
        <p:nvPr/>
      </p:nvGrpSpPr>
      <p:grpSpPr/>
      <p:sp>
        <p:nvSpPr>
          <p:cNvPr id="10018" name="TextBox 1"/>
          <p:cNvSpPr/>
          <p:nvPr/>
        </p:nvSpPr>
        <p:spPr>
          <a:xfrm xmlns:a="http://schemas.openxmlformats.org/drawingml/2006/main">
            <a:off x="360000" y="180000"/>
            <a:ext cx="11520000" cy="72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/>
            <a:r>
              <a:rPr lang="en-US" sz="3600" b="1">
                <a:solidFill>
                  <a:srgbClr val="E3F2FD"/>
                </a:solidFill>
              </a:rPr>
              <a:t>文本分类</a:t>
            </a:r>
          </a:p>
        </p:txBody>
      </p:sp>
      <p:sp>
        <p:nvSpPr>
          <p:cNvPr id="10019" name="TextBox 2"/>
          <p:cNvSpPr/>
          <p:nvPr/>
        </p:nvSpPr>
        <p:spPr>
          <a:xfrm xmlns:a="http://schemas.openxmlformats.org/drawingml/2006/main">
            <a:off x="360000" y="1080000"/>
            <a:ext cx="11520000" cy="216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/>
            <a:r>
              <a:rPr lang="en-US" sz="1800">
                <a:solidFill>
                  <a:srgbClr val="B0BEC5"/>
                </a:solidFill>
              </a:rPr>
              <a:t>定义：将文本自动归类到预定义的类别中</a:t>
            </a:r>
          </a:p>
          <a:p xmlns:a="http://schemas.openxmlformats.org/drawingml/2006/main">
            <a:pPr algn="l"/>
            <a:r>
              <a:rPr lang="en-US" sz="1800">
                <a:solidFill>
                  <a:srgbClr val="B0BEC5"/>
                </a:solidFill>
              </a:rPr>
              <a:t/>
            </a:r>
          </a:p>
          <a:p xmlns:a="http://schemas.openxmlformats.org/drawingml/2006/main">
            <a:pPr algn="l"/>
            <a:r>
              <a:rPr lang="en-US" sz="1800">
                <a:solidFill>
                  <a:srgbClr val="B0BEC5"/>
                </a:solidFill>
              </a:rPr>
              <a:t>典型应用：</a:t>
            </a:r>
          </a:p>
          <a:p xmlns:a="http://schemas.openxmlformats.org/drawingml/2006/main">
            <a:pPr algn="l"/>
            <a:r>
              <a:rPr lang="en-US" sz="1800">
                <a:solidFill>
                  <a:srgbClr val="B0BEC5"/>
                </a:solidFill>
              </a:rPr>
              <a:t>• 新闻分类（体育、财经、科技等）</a:t>
            </a:r>
          </a:p>
          <a:p xmlns:a="http://schemas.openxmlformats.org/drawingml/2006/main">
            <a:pPr algn="l"/>
            <a:r>
              <a:rPr lang="en-US" sz="1800">
                <a:solidFill>
                  <a:srgbClr val="B0BEC5"/>
                </a:solidFill>
              </a:rPr>
              <a:t>• 垃圾邮件检测</a:t>
            </a:r>
          </a:p>
          <a:p xmlns:a="http://schemas.openxmlformats.org/drawingml/2006/main">
            <a:pPr algn="l"/>
            <a:r>
              <a:rPr lang="en-US" sz="1800">
                <a:solidFill>
                  <a:srgbClr val="B0BEC5"/>
                </a:solidFill>
              </a:rPr>
              <a:t>• 意图识别（智能客服）</a:t>
            </a:r>
          </a:p>
          <a:p xmlns:a="http://schemas.openxmlformats.org/drawingml/2006/main">
            <a:pPr algn="l"/>
            <a:r>
              <a:rPr lang="en-US" sz="1800">
                <a:solidFill>
                  <a:srgbClr val="B0BEC5"/>
                </a:solidFill>
              </a:rPr>
              <a:t>• 主题分类</a:t>
            </a:r>
          </a:p>
          <a:p xmlns:a="http://schemas.openxmlformats.org/drawingml/2006/main">
            <a:pPr algn="l"/>
            <a:r>
              <a:rPr lang="en-US" sz="1800">
                <a:solidFill>
                  <a:srgbClr val="B0BEC5"/>
                </a:solidFill>
              </a:rPr>
              <a:t/>
            </a:r>
          </a:p>
          <a:p xmlns:a="http://schemas.openxmlformats.org/drawingml/2006/main">
            <a:pPr algn="l"/>
            <a:r>
              <a:rPr lang="en-US" sz="1800">
                <a:solidFill>
                  <a:srgbClr val="B0BEC5"/>
                </a:solidFill>
              </a:rPr>
              <a:t>关键步骤：</a:t>
            </a:r>
          </a:p>
          <a:p xmlns:a="http://schemas.openxmlformats.org/drawingml/2006/main">
            <a:pPr algn="l"/>
            <a:r>
              <a:rPr lang="en-US" sz="1800">
                <a:solidFill>
                  <a:srgbClr val="B0BEC5"/>
                </a:solidFill>
              </a:rPr>
              <a:t>1. 文本预处理 → 2. 特征提取 → 3. 模型训练 → 4. 分类预测</a:t>
            </a:r>
          </a:p>
        </p:txBody>
      </p:sp>
      <p:sp>
        <p:nvSpPr>
          <p:cNvPr id="10020" name="TextBox 3"/>
          <p:cNvSpPr/>
          <p:nvPr/>
        </p:nvSpPr>
        <p:spPr>
          <a:xfrm xmlns:a="http://schemas.openxmlformats.org/drawingml/2006/main">
            <a:off x="360000" y="3600000"/>
            <a:ext cx="11520000" cy="72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/>
            <a:r>
              <a:rPr lang="en-US" sz="1600" b="1">
                <a:solidFill>
                  <a:srgbClr val="00BCD4"/>
                </a:solidFill>
              </a:rPr>
              <a:t>示例代码 (朴素贝叶斯分类器)：</a:t>
            </a:r>
          </a:p>
        </p:txBody>
      </p:sp>
      <p:sp>
        <p:nvSpPr>
          <p:cNvPr id="10021" name="TextBox 4"/>
          <p:cNvSpPr/>
          <p:nvPr/>
        </p:nvSpPr>
        <p:spPr>
          <a:xfrm xmlns:a="http://schemas.openxmlformats.org/drawingml/2006/main">
            <a:off x="360000" y="4320000"/>
            <a:ext cx="11520000" cy="1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/>
            <a:r>
              <a:rPr lang="en-US" sz="1400">
                <a:solidFill>
                  <a:srgbClr val="A5D6A7"/>
                </a:solidFill>
              </a:rPr>
              <a:t>from sklearn.feature_extraction.text import TfidfVectorizer</a:t>
            </a:r>
          </a:p>
          <a:p xmlns:a="http://schemas.openxmlformats.org/drawingml/2006/main">
            <a:pPr algn="l"/>
            <a:r>
              <a:rPr lang="en-US" sz="1400">
                <a:solidFill>
                  <a:srgbClr val="A5D6A7"/>
                </a:solidFill>
              </a:rPr>
              <a:t>from sklearn.naive_bayes import MultinomialNB</a:t>
            </a:r>
          </a:p>
          <a:p xmlns:a="http://schemas.openxmlformats.org/drawingml/2006/main">
            <a:pPr algn="l"/>
            <a:r>
              <a:rPr lang="en-US" sz="1400">
                <a:solidFill>
                  <a:srgbClr val="A5D6A7"/>
                </a:solidFill>
              </a:rPr>
              <a:t/>
            </a:r>
          </a:p>
          <a:p xmlns:a="http://schemas.openxmlformats.org/drawingml/2006/main">
            <a:pPr algn="l"/>
            <a:r>
              <a:rPr lang="en-US" sz="1400">
                <a:solidFill>
                  <a:srgbClr val="A5D6A7"/>
                </a:solidFill>
              </a:rPr>
              <a:t>vectorizer = TfidfVectorizer()</a:t>
            </a:r>
          </a:p>
          <a:p xmlns:a="http://schemas.openxmlformats.org/drawingml/2006/main">
            <a:pPr algn="l"/>
            <a:r>
              <a:rPr lang="en-US" sz="1400">
                <a:solidFill>
                  <a:srgbClr val="A5D6A7"/>
                </a:solidFill>
              </a:rPr>
              <a:t>X_train = vectorizer.fit_transform(train_texts)</a:t>
            </a:r>
          </a:p>
          <a:p xmlns:a="http://schemas.openxmlformats.org/drawingml/2006/main">
            <a:pPr algn="l"/>
            <a:r>
              <a:rPr lang="en-US" sz="1400">
                <a:solidFill>
                  <a:srgbClr val="A5D6A7"/>
                </a:solidFill>
              </a:rPr>
              <a:t>clf = MultinomialNB().fit(X_train, train_labels)</a:t>
            </a: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>
  <p:cSld>
    <p:bg>
      <p:bgPr>
        <a:gradFill xmlns:a="http://schemas.openxmlformats.org/drawingml/2006/main">
          <a:gsLst>
            <a:gs pos="0">
              <a:srgbClr val="0A1929"/>
            </a:gs>
            <a:gs pos="100000">
              <a:srgbClr val="1565C0"/>
            </a:gs>
          </a:gsLst>
          <a:lin ang="2700000" scaled="1"/>
        </a:gradFill>
      </p:bgPr>
    </p:bg>
    <p:spTree>
      <p:nvGrpSpPr>
        <p:cNvPr id="1" name=""/>
        <p:cNvGrpSpPr/>
        <p:nvPr/>
      </p:nvGrpSpPr>
      <p:grpSpPr/>
      <p:sp>
        <p:nvSpPr>
          <p:cNvPr id="10022" name="TextBox 1"/>
          <p:cNvSpPr/>
          <p:nvPr/>
        </p:nvSpPr>
        <p:spPr>
          <a:xfrm xmlns:a="http://schemas.openxmlformats.org/drawingml/2006/main">
            <a:off x="360000" y="180000"/>
            <a:ext cx="11520000" cy="72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/>
            <a:r>
              <a:rPr lang="en-US" sz="3600" b="1">
                <a:solidFill>
                  <a:srgbClr val="E3F2FD"/>
                </a:solidFill>
              </a:rPr>
              <a:t>命名实体识别 (NER)</a:t>
            </a:r>
          </a:p>
        </p:txBody>
      </p:sp>
      <p:sp>
        <p:nvSpPr>
          <p:cNvPr id="10023" name="TextBox 2"/>
          <p:cNvSpPr/>
          <p:nvPr/>
        </p:nvSpPr>
        <p:spPr>
          <a:xfrm xmlns:a="http://schemas.openxmlformats.org/drawingml/2006/main">
            <a:off x="360000" y="1080000"/>
            <a:ext cx="11520000" cy="216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/>
            <a:r>
              <a:rPr lang="en-US" sz="1800">
                <a:solidFill>
                  <a:srgbClr val="B0BEC5"/>
                </a:solidFill>
              </a:rPr>
              <a:t>目标：从文本中识别出特定类型的实体</a:t>
            </a:r>
          </a:p>
          <a:p xmlns:a="http://schemas.openxmlformats.org/drawingml/2006/main">
            <a:pPr algn="l"/>
            <a:r>
              <a:rPr lang="en-US" sz="1800">
                <a:solidFill>
                  <a:srgbClr val="B0BEC5"/>
                </a:solidFill>
              </a:rPr>
              <a:t/>
            </a:r>
          </a:p>
          <a:p xmlns:a="http://schemas.openxmlformats.org/drawingml/2006/main">
            <a:pPr algn="l"/>
            <a:r>
              <a:rPr lang="en-US" sz="1800">
                <a:solidFill>
                  <a:srgbClr val="B0BEC5"/>
                </a:solidFill>
              </a:rPr>
              <a:t>常见实体类型：</a:t>
            </a:r>
          </a:p>
          <a:p xmlns:a="http://schemas.openxmlformats.org/drawingml/2006/main">
            <a:pPr algn="l"/>
            <a:r>
              <a:rPr lang="en-US" sz="1800">
                <a:solidFill>
                  <a:srgbClr val="B0BEC5"/>
                </a:solidFill>
              </a:rPr>
              <a:t>• 人名 (PER) • 地名 (LOC) • 组织机构 (ORG)</a:t>
            </a:r>
          </a:p>
          <a:p xmlns:a="http://schemas.openxmlformats.org/drawingml/2006/main">
            <a:pPr algn="l"/>
            <a:r>
              <a:rPr lang="en-US" sz="1800">
                <a:solidFill>
                  <a:srgbClr val="B0BEC5"/>
                </a:solidFill>
              </a:rPr>
              <a:t>• 时间 (TIME) • 数值 (NUM) • 货币 (MONEY)</a:t>
            </a:r>
          </a:p>
          <a:p xmlns:a="http://schemas.openxmlformats.org/drawingml/2006/main">
            <a:pPr algn="l"/>
            <a:r>
              <a:rPr lang="en-US" sz="1800">
                <a:solidFill>
                  <a:srgbClr val="B0BEC5"/>
                </a:solidFill>
              </a:rPr>
              <a:t/>
            </a:r>
          </a:p>
          <a:p xmlns:a="http://schemas.openxmlformats.org/drawingml/2006/main">
            <a:pPr algn="l"/>
            <a:r>
              <a:rPr lang="en-US" sz="1800">
                <a:solidFill>
                  <a:srgbClr val="B0BEC5"/>
                </a:solidFill>
              </a:rPr>
              <a:t>应用场景：</a:t>
            </a:r>
          </a:p>
          <a:p xmlns:a="http://schemas.openxmlformats.org/drawingml/2006/main">
            <a:pPr algn="l"/>
            <a:r>
              <a:rPr lang="en-US" sz="1800">
                <a:solidFill>
                  <a:srgbClr val="B0BEC5"/>
                </a:solidFill>
              </a:rPr>
              <a:t>• 信息抽取 • 知识图谱构建 • 智能问答</a:t>
            </a:r>
          </a:p>
        </p:txBody>
      </p:sp>
      <p:sp>
        <p:nvSpPr>
          <p:cNvPr id="10024" name="TextBox 3"/>
          <p:cNvSpPr/>
          <p:nvPr/>
        </p:nvSpPr>
        <p:spPr>
          <a:xfrm xmlns:a="http://schemas.openxmlformats.org/drawingml/2006/main">
            <a:off x="360000" y="3600000"/>
            <a:ext cx="11520000" cy="72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/>
            <a:r>
              <a:rPr lang="en-US" sz="1600" b="1">
                <a:solidFill>
                  <a:srgbClr val="00BCD4"/>
                </a:solidFill>
              </a:rPr>
              <a:t>示例：</a:t>
            </a:r>
          </a:p>
        </p:txBody>
      </p:sp>
      <p:sp>
        <p:nvSpPr>
          <p:cNvPr id="10025" name="TextBox 4"/>
          <p:cNvSpPr/>
          <p:nvPr/>
        </p:nvSpPr>
        <p:spPr>
          <a:xfrm xmlns:a="http://schemas.openxmlformats.org/drawingml/2006/main">
            <a:off x="360000" y="4320000"/>
            <a:ext cx="11520000" cy="1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/>
            <a:r>
              <a:rPr lang="en-US" sz="1400">
                <a:solidFill>
                  <a:srgbClr val="A5D6A7"/>
                </a:solidFill>
              </a:rPr>
              <a:t>输入: "2024年，阿里巴巴在北京成立了新研发中心"</a:t>
            </a:r>
          </a:p>
          <a:p xmlns:a="http://schemas.openxmlformats.org/drawingml/2006/main">
            <a:pPr algn="l"/>
            <a:r>
              <a:rPr lang="en-US" sz="1400">
                <a:solidFill>
                  <a:srgbClr val="A5D6A7"/>
                </a:solidFill>
              </a:rPr>
              <a:t>输出: [时间:2024年] [机构:阿里巴巴] [地点:北京]</a:t>
            </a: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>
  <p:cSld>
    <p:bg>
      <p:bgPr>
        <a:gradFill xmlns:a="http://schemas.openxmlformats.org/drawingml/2006/main">
          <a:gsLst>
            <a:gs pos="0">
              <a:srgbClr val="0A1929"/>
            </a:gs>
            <a:gs pos="100000">
              <a:srgbClr val="1565C0"/>
            </a:gs>
          </a:gsLst>
          <a:lin ang="2700000" scaled="1"/>
        </a:gradFill>
      </p:bgPr>
    </p:bg>
    <p:spTree>
      <p:nvGrpSpPr>
        <p:cNvPr id="1" name=""/>
        <p:cNvGrpSpPr/>
        <p:nvPr/>
      </p:nvGrpSpPr>
      <p:grpSpPr/>
      <p:sp>
        <p:nvSpPr>
          <p:cNvPr id="10026" name="TextBox 1"/>
          <p:cNvSpPr/>
          <p:nvPr/>
        </p:nvSpPr>
        <p:spPr>
          <a:xfrm xmlns:a="http://schemas.openxmlformats.org/drawingml/2006/main">
            <a:off x="360000" y="180000"/>
            <a:ext cx="11520000" cy="72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/>
            <a:r>
              <a:rPr lang="en-US" sz="3600" b="1">
                <a:solidFill>
                  <a:srgbClr val="E3F2FD"/>
                </a:solidFill>
              </a:rPr>
              <a:t>预训练模型：BERT与GPT</a:t>
            </a:r>
          </a:p>
        </p:txBody>
      </p:sp>
      <p:sp>
        <p:nvSpPr>
          <p:cNvPr id="10027" name="TextBox 2"/>
          <p:cNvSpPr/>
          <p:nvPr/>
        </p:nvSpPr>
        <p:spPr>
          <a:xfrm xmlns:a="http://schemas.openxmlformats.org/drawingml/2006/main">
            <a:off x="360000" y="1080000"/>
            <a:ext cx="5400000" cy="504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BERT (Bidirectional Encoder)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/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特点：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• 双向理解上下文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• 适合理解类任务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• 掩码语言模型预训练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/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应用：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• 文本分类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• 问答系统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• 命名实体识别</a:t>
            </a:r>
          </a:p>
        </p:txBody>
      </p:sp>
      <p:sp>
        <p:nvSpPr>
          <p:cNvPr id="10028" name="TextBox 3"/>
          <p:cNvSpPr/>
          <p:nvPr/>
        </p:nvSpPr>
        <p:spPr>
          <a:xfrm xmlns:a="http://schemas.openxmlformats.org/drawingml/2006/main">
            <a:off x="6120000" y="1080000"/>
            <a:ext cx="5400000" cy="504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GPT (Generative Pre-trained)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/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特点：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• 单向自回归生成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• 适合生成类任务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• 大规模预训练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/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应用：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• 文本生成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• 对话系统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• 代码生成</a:t>
            </a:r>
          </a:p>
          <a:p xmlns:a="http://schemas.openxmlformats.org/drawingml/2006/main">
            <a:pPr algn="l"/>
            <a:r>
              <a:rPr lang="en-US" sz="1600">
                <a:solidFill>
                  <a:srgbClr val="B0BEC5"/>
                </a:solidFill>
              </a:rPr>
              <a:t>• 创意写作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Tech Blue">
      <a:dk1>
        <a:srgbClr val="0A1929"/>
      </a:dk1>
      <a:lt1>
        <a:srgbClr val="E3F2FD"/>
      </a:lt1>
      <a:dk2>
        <a:srgbClr val="1E3A5F"/>
      </a:dk2>
      <a:lt2>
        <a:srgbClr val="1565C0"/>
      </a:lt2>
      <a:accent1>
        <a:srgbClr val="00BCD4"/>
      </a:accent1>
      <a:accent2>
        <a:srgbClr val="2196F3"/>
      </a:accent2>
      <a:accent3>
        <a:srgbClr val="03A9F4"/>
      </a:accent3>
      <a:accent4>
        <a:srgbClr val="00ACC1"/>
      </a:accent4>
      <a:accent5>
        <a:srgbClr val="26C6DA"/>
      </a:accent5>
      <a:accent6>
        <a:srgbClr val="4DD0E1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>
          <a:solidFill>
            <a:schemeClr val="phClr"/>
          </a:solidFill>
        </a:ln>
        <a:ln w="12700" cap="flat">
          <a:solidFill>
            <a:schemeClr val="phClr"/>
          </a:solidFill>
        </a:ln>
        <a:ln w="19050" cap="flat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